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6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9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0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1.xml" ContentType="application/vnd.openxmlformats-officedocument.drawingml.chartshapes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2.xml" ContentType="application/vnd.openxmlformats-officedocument.drawingml.chartshapes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13.xml" ContentType="application/vnd.openxmlformats-officedocument.drawingml.chartshapes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14.xml" ContentType="application/vnd.openxmlformats-officedocument.drawingml.chartshapes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15.xml" ContentType="application/vnd.openxmlformats-officedocument.drawingml.chartshapes+xml"/>
  <Override PartName="/ppt/tags/tag4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4"/>
  </p:sldMasterIdLst>
  <p:notesMasterIdLst>
    <p:notesMasterId r:id="rId23"/>
  </p:notesMasterIdLst>
  <p:sldIdLst>
    <p:sldId id="256" r:id="rId5"/>
    <p:sldId id="257" r:id="rId6"/>
    <p:sldId id="270" r:id="rId7"/>
    <p:sldId id="271" r:id="rId8"/>
    <p:sldId id="272" r:id="rId9"/>
    <p:sldId id="258" r:id="rId10"/>
    <p:sldId id="259" r:id="rId11"/>
    <p:sldId id="264" r:id="rId12"/>
    <p:sldId id="267" r:id="rId13"/>
    <p:sldId id="260" r:id="rId14"/>
    <p:sldId id="265" r:id="rId15"/>
    <p:sldId id="261" r:id="rId16"/>
    <p:sldId id="263" r:id="rId17"/>
    <p:sldId id="262" r:id="rId18"/>
    <p:sldId id="266" r:id="rId19"/>
    <p:sldId id="268" r:id="rId20"/>
    <p:sldId id="269" r:id="rId21"/>
    <p:sldId id="273" r:id="rId22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495E"/>
    <a:srgbClr val="1CAE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ia Porfirio" userId="6b5f24d0-e2d3-484b-a7ac-46707b3aa15a" providerId="ADAL" clId="{34FF5A80-3859-4FDC-97B2-8FDCB9FAE577}"/>
    <pc:docChg chg="custSel modSld replTag">
      <pc:chgData name="Vania Porfirio" userId="6b5f24d0-e2d3-484b-a7ac-46707b3aa15a" providerId="ADAL" clId="{34FF5A80-3859-4FDC-97B2-8FDCB9FAE577}" dt="2022-02-10T12:19:26.795" v="10"/>
      <pc:docMkLst>
        <pc:docMk/>
      </pc:docMkLst>
      <pc:sldChg chg="replTag">
        <pc:chgData name="Vania Porfirio" userId="6b5f24d0-e2d3-484b-a7ac-46707b3aa15a" providerId="ADAL" clId="{34FF5A80-3859-4FDC-97B2-8FDCB9FAE577}" dt="2022-02-10T12:19:13.392" v="3"/>
        <pc:sldMkLst>
          <pc:docMk/>
          <pc:sldMk cId="9135681" sldId="256"/>
        </pc:sldMkLst>
      </pc:sldChg>
      <pc:sldChg chg="replTag">
        <pc:chgData name="Vania Porfirio" userId="6b5f24d0-e2d3-484b-a7ac-46707b3aa15a" providerId="ADAL" clId="{34FF5A80-3859-4FDC-97B2-8FDCB9FAE577}" dt="2022-02-10T12:19:21.226" v="7"/>
        <pc:sldMkLst>
          <pc:docMk/>
          <pc:sldMk cId="1353927001" sldId="257"/>
        </pc:sldMkLst>
      </pc:sldChg>
      <pc:sldChg chg="replTag">
        <pc:chgData name="Vania Porfirio" userId="6b5f24d0-e2d3-484b-a7ac-46707b3aa15a" providerId="ADAL" clId="{34FF5A80-3859-4FDC-97B2-8FDCB9FAE577}" dt="2022-02-10T12:19:26.795" v="10"/>
        <pc:sldMkLst>
          <pc:docMk/>
          <pc:sldMk cId="2383066465" sldId="26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hawking\IDrive-Sync\Analytics\Research\STATS19%20Review\CRASH%20reporting%20effect%20S19%20Variable%20analysis.xlsx" TargetMode="Externa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CRASH recorded Serious Injury Casualties</a:t>
            </a:r>
            <a:br>
              <a:rPr lang="en-GB"/>
            </a:br>
            <a:r>
              <a:rPr lang="en-GB" sz="1200" i="1"/>
              <a:t>Showing difference between </a:t>
            </a:r>
            <a:r>
              <a:rPr lang="en-GB" sz="1200" i="1" baseline="0"/>
              <a:t>actual to expected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'Cas Severity'!$P$23:$P$24</c:f>
              <c:numCache>
                <c:formatCode>#,##0</c:formatCode>
                <c:ptCount val="2"/>
                <c:pt idx="0">
                  <c:v>21333</c:v>
                </c:pt>
                <c:pt idx="1">
                  <c:v>18529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9-4983-A1C8-697C79A4A261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'Cas Severity'!$Q$23:$Q$24</c:f>
              <c:numCache>
                <c:formatCode>#,##0</c:formatCode>
                <c:ptCount val="2"/>
                <c:pt idx="0">
                  <c:v>18199</c:v>
                </c:pt>
                <c:pt idx="1">
                  <c:v>17524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F9-4983-A1C8-697C79A4A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1551493848857645"/>
                  <c:y val="1.04620749782040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BF9-4983-A1C8-697C79A4A261}"/>
                </c:ext>
              </c:extLst>
            </c:dLbl>
            <c:dLbl>
              <c:idx val="1"/>
              <c:layout>
                <c:manualLayout>
                  <c:x val="-0.12156605731840638"/>
                  <c:y val="-0.3810746280952021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BF9-4983-A1C8-697C79A4A2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'Cas Severity'!$R$23:$R$24</c:f>
              <c:numCache>
                <c:formatCode>\+0%;\-0%;\-</c:formatCode>
                <c:ptCount val="2"/>
                <c:pt idx="0">
                  <c:v>0.14692450602041318</c:v>
                </c:pt>
                <c:pt idx="1">
                  <c:v>5.4222683809998617E-2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BF9-4983-A1C8-697C79A4A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CRASH recorded Hit and Run</a:t>
            </a:r>
            <a:r>
              <a:rPr lang="en-GB" baseline="0"/>
              <a:t> Vehicles</a:t>
            </a:r>
            <a:br>
              <a:rPr lang="en-GB" baseline="0"/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'Vehicle HitRun'!$S$23:$S$24</c:f>
              <c:numCache>
                <c:formatCode>#,##0</c:formatCode>
                <c:ptCount val="2"/>
                <c:pt idx="0">
                  <c:v>8656</c:v>
                </c:pt>
                <c:pt idx="1">
                  <c:v>7561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17-450E-8A65-B5F37F03D781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'Vehicle HitRun'!$T$23:$T$24</c:f>
              <c:numCache>
                <c:formatCode>#,##0</c:formatCode>
                <c:ptCount val="2"/>
                <c:pt idx="0">
                  <c:v>11677</c:v>
                </c:pt>
                <c:pt idx="1">
                  <c:v>10176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17-450E-8A65-B5F37F03D7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0722621535225496"/>
                  <c:y val="-0.5316889660806348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D17-450E-8A65-B5F37F03D781}"/>
                </c:ext>
              </c:extLst>
            </c:dLbl>
            <c:dLbl>
              <c:idx val="1"/>
              <c:layout>
                <c:manualLayout>
                  <c:x val="-0.11398749944392554"/>
                  <c:y val="-4.629629629629671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17-450E-8A65-B5F37F03D7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'Vehicle HitRun'!$R$23:$R$24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'Vehicle HitRun'!$U$23:$U$24</c:f>
              <c:numCache>
                <c:formatCode>\+0%;\-0%;\-</c:formatCode>
                <c:ptCount val="2"/>
                <c:pt idx="0">
                  <c:v>-0.34897887862474952</c:v>
                </c:pt>
                <c:pt idx="1">
                  <c:v>-0.34590017792504846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D17-450E-8A65-B5F37F03D7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CRASH recorded </a:t>
            </a:r>
            <a:r>
              <a:rPr lang="en-GB" baseline="0"/>
              <a:t>No Officer Attended</a:t>
            </a:r>
            <a:br>
              <a:rPr lang="en-GB" baseline="0"/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layout>
        <c:manualLayout>
          <c:xMode val="edge"/>
          <c:yMode val="edge"/>
          <c:x val="0.20305051154319995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'Officer Attended'!$M$23:$M$24</c:f>
              <c:numCache>
                <c:formatCode>#,##0</c:formatCode>
                <c:ptCount val="2"/>
                <c:pt idx="0">
                  <c:v>37808</c:v>
                </c:pt>
                <c:pt idx="1">
                  <c:v>33457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8F-4037-9013-741B0F29BDF9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'Officer Attended'!$N$23:$N$24</c:f>
              <c:numCache>
                <c:formatCode>#,##0</c:formatCode>
                <c:ptCount val="2"/>
                <c:pt idx="0">
                  <c:v>11791</c:v>
                </c:pt>
                <c:pt idx="1">
                  <c:v>18078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8F-4037-9013-741B0F29B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2401842626814505"/>
                  <c:y val="-7.89665354330708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28F-4037-9013-741B0F29BDF9}"/>
                </c:ext>
              </c:extLst>
            </c:dLbl>
            <c:dLbl>
              <c:idx val="1"/>
              <c:layout>
                <c:manualLayout>
                  <c:x val="-0.12454586033888629"/>
                  <c:y val="-0.199202391367745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28F-4037-9013-741B0F29BD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'Vehicle Lane'!$U$23:$U$24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'Officer Attended'!$O$23:$O$24</c:f>
              <c:numCache>
                <c:formatCode>\+0%;\-0%;\-</c:formatCode>
                <c:ptCount val="2"/>
                <c:pt idx="0">
                  <c:v>0.68812710882110117</c:v>
                </c:pt>
                <c:pt idx="1">
                  <c:v>0.45965552430477108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828F-4037-9013-741B0F29B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CRASH recorded Unknown Pedestrian Location</a:t>
            </a:r>
            <a:br>
              <a:rPr lang="en-GB"/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'Ped Cas Location'!$P$23:$P$24</c:f>
              <c:numCache>
                <c:formatCode>#,##0</c:formatCode>
                <c:ptCount val="2"/>
                <c:pt idx="0">
                  <c:v>1843</c:v>
                </c:pt>
                <c:pt idx="1">
                  <c:v>1620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36-4E8E-8F3E-4767A5E1B9F0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'Ped Cas Location'!$Q$23:$Q$24</c:f>
              <c:numCache>
                <c:formatCode>#,##0</c:formatCode>
                <c:ptCount val="2"/>
                <c:pt idx="0">
                  <c:v>561</c:v>
                </c:pt>
                <c:pt idx="1">
                  <c:v>949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36-4E8E-8F3E-4767A5E1B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3003533568904593"/>
                  <c:y val="-6.01851851851851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736-4E8E-8F3E-4767A5E1B9F0}"/>
                </c:ext>
              </c:extLst>
            </c:dLbl>
            <c:dLbl>
              <c:idx val="1"/>
              <c:layout>
                <c:manualLayout>
                  <c:x val="-0.13886929687391888"/>
                  <c:y val="-0.2756748518902443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736-4E8E-8F3E-4767A5E1B9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'Ped Cas Location'!$O$23:$O$24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'Ped Cas Location'!$R$23:$R$24</c:f>
              <c:numCache>
                <c:formatCode>\+0%;\-0%;\-</c:formatCode>
                <c:ptCount val="2"/>
                <c:pt idx="0">
                  <c:v>0.69577490225370653</c:v>
                </c:pt>
                <c:pt idx="1">
                  <c:v>0.41434766679675361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736-4E8E-8F3E-4767A5E1B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b="0" i="0" u="none" strike="noStrike" baseline="0">
                <a:effectLst/>
              </a:rPr>
              <a:t>CRASH recorded Driver/Rider Age </a:t>
            </a:r>
            <a:r>
              <a:rPr lang="en-GB" baseline="0"/>
              <a:t>Unknown</a:t>
            </a:r>
            <a:br>
              <a:rPr lang="en-GB" baseline="0"/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'Driver Age'!$AB$23:$AB$24</c:f>
              <c:numCache>
                <c:formatCode>#,##0</c:formatCode>
                <c:ptCount val="2"/>
                <c:pt idx="0">
                  <c:v>20843</c:v>
                </c:pt>
                <c:pt idx="1">
                  <c:v>17827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33-48DD-90D5-ACF60C7AB33C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'Driver Age'!$AC$23:$AC$24</c:f>
              <c:numCache>
                <c:formatCode>#,##0</c:formatCode>
                <c:ptCount val="2"/>
                <c:pt idx="0">
                  <c:v>22885</c:v>
                </c:pt>
                <c:pt idx="1">
                  <c:v>19988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33-48DD-90D5-ACF60C7AB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2406119689584257"/>
                  <c:y val="-0.3283530183727034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833-48DD-90D5-ACF60C7AB33C}"/>
                </c:ext>
              </c:extLst>
            </c:dLbl>
            <c:dLbl>
              <c:idx val="1"/>
              <c:layout>
                <c:manualLayout>
                  <c:x val="-0.12360746573345008"/>
                  <c:y val="-0.4120370370370370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33-48DD-90D5-ACF60C7AB3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'Vehicle Lane'!$AA$23:$AA$24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'Driver Age'!$AD$23:$AD$24</c:f>
              <c:numCache>
                <c:formatCode>\+0%;\-0%;\-</c:formatCode>
                <c:ptCount val="2"/>
                <c:pt idx="0">
                  <c:v>-9.794658397956113E-2</c:v>
                </c:pt>
                <c:pt idx="1">
                  <c:v>-0.12122274525509813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C833-48DD-90D5-ACF60C7AB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CRASH recorded </a:t>
            </a:r>
            <a:r>
              <a:rPr lang="en-GB" baseline="0"/>
              <a:t>Driver/Rider Age 0 to 15</a:t>
            </a:r>
            <a:br>
              <a:rPr lang="en-GB" baseline="0"/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layout>
        <c:manualLayout>
          <c:xMode val="edge"/>
          <c:yMode val="edge"/>
          <c:x val="0.20305059523809527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'Driver Age'!$V$23:$V$24</c:f>
              <c:numCache>
                <c:formatCode>#,##0</c:formatCode>
                <c:ptCount val="2"/>
                <c:pt idx="0">
                  <c:v>1996</c:v>
                </c:pt>
                <c:pt idx="1">
                  <c:v>1777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08-438F-B893-64736A7586C2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'Driver Age'!$W$23:$W$24</c:f>
              <c:numCache>
                <c:formatCode>#,##0</c:formatCode>
                <c:ptCount val="2"/>
                <c:pt idx="0">
                  <c:v>1691</c:v>
                </c:pt>
                <c:pt idx="1">
                  <c:v>1544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08-438F-B893-64736A7586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3383151324834397"/>
                  <c:y val="4.366797900262467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308-438F-B893-64736A7586C2}"/>
                </c:ext>
              </c:extLst>
            </c:dLbl>
            <c:dLbl>
              <c:idx val="1"/>
              <c:layout>
                <c:manualLayout>
                  <c:x val="-0.13134863985999679"/>
                  <c:y val="-0.5675494790733726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08-438F-B893-64736A7586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'Vehicle Lane'!$U$23:$U$24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'Driver Age'!$X$23:$X$24</c:f>
              <c:numCache>
                <c:formatCode>\+0%;\-0%;\-</c:formatCode>
                <c:ptCount val="2"/>
                <c:pt idx="0">
                  <c:v>0.15303081223138437</c:v>
                </c:pt>
                <c:pt idx="1">
                  <c:v>0.1311431626830839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D308-438F-B893-64736A7586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CRASH recorded </a:t>
            </a:r>
            <a:r>
              <a:rPr lang="en-GB" baseline="0"/>
              <a:t>Driver/Rider Sex Unknown</a:t>
            </a:r>
            <a:br>
              <a:rPr lang="en-GB" baseline="0"/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layout>
        <c:manualLayout>
          <c:xMode val="edge"/>
          <c:yMode val="edge"/>
          <c:x val="0.20305059523809527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'Driver Sex'!$P$23:$P$24</c:f>
              <c:numCache>
                <c:formatCode>#,##0</c:formatCode>
                <c:ptCount val="2"/>
                <c:pt idx="0">
                  <c:v>14314</c:v>
                </c:pt>
                <c:pt idx="1">
                  <c:v>12622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29-4B3C-8D4D-89FFE44EC904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'Driver Sex'!$Q$23:$Q$24</c:f>
              <c:numCache>
                <c:formatCode>#,##0</c:formatCode>
                <c:ptCount val="2"/>
                <c:pt idx="0">
                  <c:v>13706</c:v>
                </c:pt>
                <c:pt idx="1">
                  <c:v>13539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29-4B3C-8D4D-89FFE44EC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2620950963446645"/>
                  <c:y val="-7.43369058034412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29-4B3C-8D4D-89FFE44EC904}"/>
                </c:ext>
              </c:extLst>
            </c:dLbl>
            <c:dLbl>
              <c:idx val="1"/>
              <c:layout>
                <c:manualLayout>
                  <c:x val="-0.12889763779527569"/>
                  <c:y val="-0.6106059791264204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29-4B3C-8D4D-89FFE44EC9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'Vehicle Lane'!$U$23:$U$24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'Driver Sex'!$R$23:$R$24</c:f>
              <c:numCache>
                <c:formatCode>\+0%;\-0%;\-</c:formatCode>
                <c:ptCount val="2"/>
                <c:pt idx="0">
                  <c:v>4.2464832985408263E-2</c:v>
                </c:pt>
                <c:pt idx="1">
                  <c:v>-7.2613252679936346E-2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8729-4B3C-8D4D-89FFE44EC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b="0" i="0" u="none" strike="noStrike" baseline="0">
                <a:effectLst/>
              </a:rPr>
              <a:t>CRASH recorded Driver/Rider Sex Female</a:t>
            </a:r>
            <a:br>
              <a:rPr lang="en-GB" sz="1400" b="0" i="0" u="none" strike="noStrike" baseline="0">
                <a:effectLst/>
              </a:rPr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layout>
        <c:manualLayout>
          <c:xMode val="edge"/>
          <c:yMode val="edge"/>
          <c:x val="0.21274045289793322"/>
          <c:y val="3.2407407407407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'Driver Sex'!$V$23:$V$24</c:f>
              <c:numCache>
                <c:formatCode>#,##0</c:formatCode>
                <c:ptCount val="2"/>
                <c:pt idx="0">
                  <c:v>60927</c:v>
                </c:pt>
                <c:pt idx="1">
                  <c:v>51056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EF-4DDE-AC48-349F7EDEB7CD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'Driver Sex'!$W$23:$W$24</c:f>
              <c:numCache>
                <c:formatCode>#,##0</c:formatCode>
                <c:ptCount val="2"/>
                <c:pt idx="0">
                  <c:v>57921</c:v>
                </c:pt>
                <c:pt idx="1">
                  <c:v>47772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EF-4DDE-AC48-349F7EDEB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2406110081828012"/>
                  <c:y val="-0.1637992727754084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1EF-4DDE-AC48-349F7EDEB7CD}"/>
                </c:ext>
              </c:extLst>
            </c:dLbl>
            <c:dLbl>
              <c:idx val="1"/>
              <c:layout>
                <c:manualLayout>
                  <c:x val="-0.12360745753756576"/>
                  <c:y val="-1.53724107010064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1EF-4DDE-AC48-349F7EDEB7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'Vehicle Lane'!$AA$23:$AA$24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'Driver Sex'!$X$23:$X$24</c:f>
              <c:numCache>
                <c:formatCode>\+0%;\-0%;\-</c:formatCode>
                <c:ptCount val="2"/>
                <c:pt idx="0">
                  <c:v>4.9330402994748113E-2</c:v>
                </c:pt>
                <c:pt idx="1">
                  <c:v>6.4317074414617759E-2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71EF-4DDE-AC48-349F7EDEB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CRASH recorded </a:t>
            </a:r>
            <a:r>
              <a:rPr lang="en-GB" baseline="0"/>
              <a:t>No Junction within 20m</a:t>
            </a:r>
            <a:br>
              <a:rPr lang="en-GB" baseline="0"/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layout>
        <c:manualLayout>
          <c:xMode val="edge"/>
          <c:yMode val="edge"/>
          <c:x val="0.20081347214148568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'Junction Detail'!$Y$23:$Y$24</c:f>
              <c:numCache>
                <c:formatCode>#,##0</c:formatCode>
                <c:ptCount val="2"/>
                <c:pt idx="0">
                  <c:v>54236</c:v>
                </c:pt>
                <c:pt idx="1">
                  <c:v>45999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43-49EA-80EB-7CC5FEA0761A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'Junction Detail'!$Z$23:$Z$24</c:f>
              <c:numCache>
                <c:formatCode>#,##0</c:formatCode>
                <c:ptCount val="2"/>
                <c:pt idx="0">
                  <c:v>41173</c:v>
                </c:pt>
                <c:pt idx="1">
                  <c:v>37158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43-49EA-80EB-7CC5FEA076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2631647554122849"/>
                  <c:y val="-9.28554243219597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343-49EA-80EB-7CC5FEA0761A}"/>
                </c:ext>
              </c:extLst>
            </c:dLbl>
            <c:dLbl>
              <c:idx val="1"/>
              <c:layout>
                <c:manualLayout>
                  <c:x val="-0.12463725465460028"/>
                  <c:y val="-0.1939562849360634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343-49EA-80EB-7CC5FEA076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'Vehicle Lane'!$U$23:$U$24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'Junction Detail'!$AA$23:$AA$24</c:f>
              <c:numCache>
                <c:formatCode>\+0%;\-0%;\-</c:formatCode>
                <c:ptCount val="2"/>
                <c:pt idx="0">
                  <c:v>0.24084895126467898</c:v>
                </c:pt>
                <c:pt idx="1">
                  <c:v>0.19219972947984898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343-49EA-80EB-7CC5FEA076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b="0" i="0" u="none" strike="noStrike" baseline="0">
                <a:effectLst/>
              </a:rPr>
              <a:t>CRASH recorded Private Junction within 20m</a:t>
            </a:r>
            <a:br>
              <a:rPr lang="en-GB" sz="1400" b="0" i="0" u="none" strike="noStrike" baseline="0">
                <a:effectLst/>
              </a:rPr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layout>
        <c:manualLayout>
          <c:xMode val="edge"/>
          <c:yMode val="edge"/>
          <c:x val="0.21274045289793322"/>
          <c:y val="1.8518518518518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'Junction Detail'!$AE$23:$AE$24</c:f>
              <c:numCache>
                <c:formatCode>#,##0</c:formatCode>
                <c:ptCount val="2"/>
                <c:pt idx="0">
                  <c:v>2544</c:v>
                </c:pt>
                <c:pt idx="1">
                  <c:v>1844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28-41BD-AE8F-7F32F8FB5E44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'Junction Detail'!$AF$23:$AF$24</c:f>
              <c:numCache>
                <c:formatCode>#,##0</c:formatCode>
                <c:ptCount val="2"/>
                <c:pt idx="0">
                  <c:v>3422</c:v>
                </c:pt>
                <c:pt idx="1">
                  <c:v>2393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28-41BD-AE8F-7F32F8FB5E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315638434988253"/>
                  <c:y val="-0.5671988292856623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28-41BD-AE8F-7F32F8FB5E44}"/>
                </c:ext>
              </c:extLst>
            </c:dLbl>
            <c:dLbl>
              <c:idx val="1"/>
              <c:layout>
                <c:manualLayout>
                  <c:x val="-0.13082239805549201"/>
                  <c:y val="-4.31502789457057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328-41BD-AE8F-7F32F8FB5E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'Vehicle Lane'!$AA$23:$AA$24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'Junction Detail'!$AG$23:$AG$24</c:f>
              <c:numCache>
                <c:formatCode>\+0%;\-0%;\-</c:formatCode>
                <c:ptCount val="2"/>
                <c:pt idx="0">
                  <c:v>-0.34515584502428087</c:v>
                </c:pt>
                <c:pt idx="1">
                  <c:v>-0.2977100387789815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0328-41BD-AE8F-7F32F8FB5E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b="0" i="0" u="none" strike="noStrike" baseline="0">
                <a:effectLst/>
              </a:rPr>
              <a:t>CRASH recorded Speed Limit 30 mph</a:t>
            </a:r>
            <a:br>
              <a:rPr lang="en-GB" sz="1400" b="0" i="0" u="none" strike="noStrike" baseline="0">
                <a:effectLst/>
              </a:rPr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layout>
        <c:manualLayout>
          <c:xMode val="edge"/>
          <c:yMode val="edge"/>
          <c:x val="0.21274045289793322"/>
          <c:y val="3.2407407407407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'Speed Limit'!$AE$23:$AE$24</c:f>
              <c:numCache>
                <c:formatCode>#,##0</c:formatCode>
                <c:ptCount val="2"/>
                <c:pt idx="0">
                  <c:v>64312</c:v>
                </c:pt>
                <c:pt idx="1">
                  <c:v>54767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77-4660-9214-3E992F30A608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'Speed Limit'!$AF$23:$AF$24</c:f>
              <c:numCache>
                <c:formatCode>#,##0</c:formatCode>
                <c:ptCount val="2"/>
                <c:pt idx="0">
                  <c:v>69352</c:v>
                </c:pt>
                <c:pt idx="1">
                  <c:v>57116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77-4660-9214-3E992F30A6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1925122703178205"/>
                  <c:y val="-0.5337104175555041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877-4660-9214-3E992F30A608}"/>
                </c:ext>
              </c:extLst>
            </c:dLbl>
            <c:dLbl>
              <c:idx val="1"/>
              <c:layout>
                <c:manualLayout>
                  <c:x val="-0.12091476176109088"/>
                  <c:y val="-0.2720627109462441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77-4660-9214-3E992F30A6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'Vehicle Lane'!$AA$23:$AA$24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'Speed Limit'!$AG$23:$AG$24</c:f>
              <c:numCache>
                <c:formatCode>\+0%;\-0%;\-</c:formatCode>
                <c:ptCount val="2"/>
                <c:pt idx="0">
                  <c:v>-7.8363110924618451E-2</c:v>
                </c:pt>
                <c:pt idx="1">
                  <c:v>-4.2888086901147093E-2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877-4660-9214-3E992F30A6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CRASH recorded </a:t>
            </a:r>
            <a:r>
              <a:rPr lang="en-GB" baseline="0"/>
              <a:t>Speed Limit 70 mph</a:t>
            </a:r>
            <a:br>
              <a:rPr lang="en-GB" baseline="0"/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layout>
        <c:manualLayout>
          <c:xMode val="edge"/>
          <c:yMode val="edge"/>
          <c:x val="0.20305059523809527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'Speed Limit'!$Y$23:$Y$24</c:f>
              <c:numCache>
                <c:formatCode>#,##0</c:formatCode>
                <c:ptCount val="2"/>
                <c:pt idx="0">
                  <c:v>10470</c:v>
                </c:pt>
                <c:pt idx="1">
                  <c:v>8395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CB-42ED-AA70-33AAA6B3F423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'Speed Limit'!$Z$23:$Z$24</c:f>
              <c:numCache>
                <c:formatCode>#,##0</c:formatCode>
                <c:ptCount val="2"/>
                <c:pt idx="0">
                  <c:v>6205</c:v>
                </c:pt>
                <c:pt idx="1">
                  <c:v>5191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CB-42ED-AA70-33AAA6B3F4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2855355105928215"/>
                  <c:y val="-1.41517206182560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DCB-42ED-AA70-33AAA6B3F423}"/>
                </c:ext>
              </c:extLst>
            </c:dLbl>
            <c:dLbl>
              <c:idx val="1"/>
              <c:layout>
                <c:manualLayout>
                  <c:x val="-0.13134863985999679"/>
                  <c:y val="-0.5847834276179588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CB-42ED-AA70-33AAA6B3F4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'Vehicle Lane'!$U$23:$U$24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'Speed Limit'!$AA$23:$AA$24</c:f>
              <c:numCache>
                <c:formatCode>\+0%;\-0%;\-</c:formatCode>
                <c:ptCount val="2"/>
                <c:pt idx="0">
                  <c:v>0.40734272896616419</c:v>
                </c:pt>
                <c:pt idx="1">
                  <c:v>0.38168681442741659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BDCB-42ED-AA70-33AAA6B3F4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CRASH recorded </a:t>
            </a:r>
            <a:r>
              <a:rPr lang="en-GB" baseline="0"/>
              <a:t>Road Class A or B</a:t>
            </a:r>
            <a:br>
              <a:rPr lang="en-GB" baseline="0"/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layout>
        <c:manualLayout>
          <c:xMode val="edge"/>
          <c:yMode val="edge"/>
          <c:x val="0.20081347214148568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'Road Class'!$P$23:$P$24</c:f>
              <c:numCache>
                <c:formatCode>#,##0</c:formatCode>
                <c:ptCount val="2"/>
                <c:pt idx="0">
                  <c:v>55447</c:v>
                </c:pt>
                <c:pt idx="1">
                  <c:v>45995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4D-4EF2-8007-06E59141B455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'Road Class'!$Q$23:$Q$24</c:f>
              <c:numCache>
                <c:formatCode>#,##0</c:formatCode>
                <c:ptCount val="2"/>
                <c:pt idx="0">
                  <c:v>62475</c:v>
                </c:pt>
                <c:pt idx="1">
                  <c:v>51289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4D-4EF2-8007-06E59141B4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2471909564434198"/>
                  <c:y val="-0.5608171117096402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74D-4EF2-8007-06E59141B455}"/>
                </c:ext>
              </c:extLst>
            </c:dLbl>
            <c:dLbl>
              <c:idx val="1"/>
              <c:layout>
                <c:manualLayout>
                  <c:x val="-0.12249228981512446"/>
                  <c:y val="3.629702537182852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4D-4EF2-8007-06E59141B4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'Vehicle Lane'!$U$23:$U$24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'Road Class'!$R$23:$R$24</c:f>
              <c:numCache>
                <c:formatCode>\+0%;\-0%;\-</c:formatCode>
                <c:ptCount val="2"/>
                <c:pt idx="0">
                  <c:v>-0.12676059109707505</c:v>
                </c:pt>
                <c:pt idx="1">
                  <c:v>-0.11510862780456421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74D-4EF2-8007-06E59141B4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b="0" i="0" u="none" strike="noStrike" baseline="0">
                <a:effectLst/>
              </a:rPr>
              <a:t>CRASH recorded Road Class Motorway</a:t>
            </a:r>
            <a:br>
              <a:rPr lang="en-GB" sz="1400" b="0" i="0" u="none" strike="noStrike" baseline="0">
                <a:effectLst/>
              </a:rPr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layout>
        <c:manualLayout>
          <c:xMode val="edge"/>
          <c:yMode val="edge"/>
          <c:x val="0.21274045289793322"/>
          <c:y val="1.8518518518518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'Road Class'!$V$23:$V$24</c:f>
              <c:numCache>
                <c:formatCode>#,##0</c:formatCode>
                <c:ptCount val="2"/>
                <c:pt idx="0">
                  <c:v>5985</c:v>
                </c:pt>
                <c:pt idx="1">
                  <c:v>4489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1D-497B-B8B7-830AF82C56E2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'Road Class'!$W$23:$W$24</c:f>
              <c:numCache>
                <c:formatCode>#,##0</c:formatCode>
                <c:ptCount val="2"/>
                <c:pt idx="0">
                  <c:v>3508</c:v>
                </c:pt>
                <c:pt idx="1">
                  <c:v>3286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1D-497B-B8B7-830AF82C56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288712017058474"/>
                  <c:y val="-5.751676873724118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1D-497B-B8B7-830AF82C56E2}"/>
                </c:ext>
              </c:extLst>
            </c:dLbl>
            <c:dLbl>
              <c:idx val="1"/>
              <c:layout>
                <c:manualLayout>
                  <c:x val="-0.13803755059670775"/>
                  <c:y val="-0.2257663543386669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1D-497B-B8B7-830AF82C56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'Vehicle Lane'!$AA$23:$AA$24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'Road Class'!$X$23:$X$24</c:f>
              <c:numCache>
                <c:formatCode>\+0%;\-0%;\-</c:formatCode>
                <c:ptCount val="2"/>
                <c:pt idx="0">
                  <c:v>0.41384772941172998</c:v>
                </c:pt>
                <c:pt idx="1">
                  <c:v>0.26796133825754054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31D-497B-B8B7-830AF82C56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CRASH recorded </a:t>
            </a:r>
            <a:r>
              <a:rPr lang="en-GB" baseline="0"/>
              <a:t>Vehicle Location Unknown</a:t>
            </a:r>
            <a:br>
              <a:rPr lang="en-GB" baseline="0"/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'Vehicle Lane'!$AB$23:$AB$24</c:f>
              <c:numCache>
                <c:formatCode>#,##0</c:formatCode>
                <c:ptCount val="2"/>
                <c:pt idx="0">
                  <c:v>954</c:v>
                </c:pt>
                <c:pt idx="1">
                  <c:v>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68-4CEB-BF20-CDD75729D542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'Vehicle Lane'!$AC$23:$AC$24</c:f>
              <c:numCache>
                <c:formatCode>#,##0</c:formatCode>
                <c:ptCount val="2"/>
                <c:pt idx="0">
                  <c:v>551</c:v>
                </c:pt>
                <c:pt idx="1">
                  <c:v>1115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68-4CEB-BF20-CDD75729D5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2646619930084499"/>
                  <c:y val="-4.278944298629338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F68-4CEB-BF20-CDD75729D542}"/>
                </c:ext>
              </c:extLst>
            </c:dLbl>
            <c:dLbl>
              <c:idx val="1"/>
              <c:layout>
                <c:manualLayout>
                  <c:x val="-0.12331974193373296"/>
                  <c:y val="-0.5701437989810529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68-4CEB-BF20-CDD75729D5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'Vehicle Lane'!$AA$23:$AA$24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'Vehicle Lane'!$AD$23:$AD$24</c:f>
              <c:numCache>
                <c:formatCode>\+0%;\-0%;\-</c:formatCode>
                <c:ptCount val="2"/>
                <c:pt idx="0">
                  <c:v>0.42250303848247373</c:v>
                </c:pt>
                <c:pt idx="1">
                  <c:v>-0.3356208756440775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1F68-4CEB-BF20-CDD75729D5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CRASH recorded </a:t>
            </a:r>
            <a:r>
              <a:rPr lang="en-GB" baseline="0"/>
              <a:t>Vehicle Location on Footway</a:t>
            </a:r>
            <a:br>
              <a:rPr lang="en-GB" baseline="0"/>
            </a:br>
            <a:r>
              <a:rPr lang="en-GB" sz="1200" i="1"/>
              <a:t>Showing % difference of </a:t>
            </a:r>
            <a:r>
              <a:rPr lang="en-GB" sz="1200" i="1" baseline="0"/>
              <a:t>actual to expected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'Cas Severity'!$P$22</c:f>
              <c:strCache>
                <c:ptCount val="1"/>
                <c:pt idx="0">
                  <c:v>Actual CRASH recorded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'Vehicle Lane'!$V$23:$V$24</c:f>
              <c:numCache>
                <c:formatCode>#,##0</c:formatCode>
                <c:ptCount val="2"/>
                <c:pt idx="0">
                  <c:v>2424</c:v>
                </c:pt>
                <c:pt idx="1">
                  <c:v>2018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B3-40E2-AF89-83E38935EB41}"/>
            </c:ext>
          </c:extLst>
        </c:ser>
        <c:ser>
          <c:idx val="1"/>
          <c:order val="1"/>
          <c:tx>
            <c:strRef>
              <c:f>'Cas Severity'!$Q$22</c:f>
              <c:strCache>
                <c:ptCount val="1"/>
                <c:pt idx="0">
                  <c:v>Expected CRASH recorded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 Severity'!$O$23:$O$24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cat>
          <c:val>
            <c:numRef>
              <c:f>'Vehicle Lane'!$W$23:$W$24</c:f>
              <c:numCache>
                <c:formatCode>#,##0</c:formatCode>
                <c:ptCount val="2"/>
                <c:pt idx="0">
                  <c:v>1948</c:v>
                </c:pt>
                <c:pt idx="1">
                  <c:v>1119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B3-40E2-AF89-83E38935EB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68125632"/>
        <c:axId val="666805424"/>
      </c:barChart>
      <c:scatterChart>
        <c:scatterStyle val="lineMarker"/>
        <c:varyColors val="0"/>
        <c:ser>
          <c:idx val="2"/>
          <c:order val="2"/>
          <c:tx>
            <c:strRef>
              <c:f>'Cas Severity'!$R$22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315638434988253"/>
                  <c:y val="-0.3410028475368209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B3-40E2-AF89-83E38935EB41}"/>
                </c:ext>
              </c:extLst>
            </c:dLbl>
            <c:dLbl>
              <c:idx val="1"/>
              <c:layout>
                <c:manualLayout>
                  <c:x val="-0.11398749944392554"/>
                  <c:y val="-4.629629629629671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B3-40E2-AF89-83E38935EB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'Vehicle Lane'!$U$23:$U$24</c:f>
              <c:strCache>
                <c:ptCount val="2"/>
                <c:pt idx="0">
                  <c:v>Since 2012 (13% of all collisions)</c:v>
                </c:pt>
                <c:pt idx="1">
                  <c:v>Since 2016 (35% of all collisions)</c:v>
                </c:pt>
              </c:strCache>
            </c:strRef>
          </c:xVal>
          <c:yVal>
            <c:numRef>
              <c:f>'Vehicle Lane'!$X$23:$X$24</c:f>
              <c:numCache>
                <c:formatCode>\+0%;\-0%;\-</c:formatCode>
                <c:ptCount val="2"/>
                <c:pt idx="0">
                  <c:v>0.19650115910730448</c:v>
                </c:pt>
                <c:pt idx="1">
                  <c:v>0.44529766580917762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BB3-40E2-AF89-83E38935EB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126032"/>
        <c:axId val="666805840"/>
      </c:scatterChart>
      <c:catAx>
        <c:axId val="668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805424"/>
        <c:crosses val="autoZero"/>
        <c:auto val="1"/>
        <c:lblAlgn val="ctr"/>
        <c:lblOffset val="100"/>
        <c:noMultiLvlLbl val="0"/>
      </c:catAx>
      <c:valAx>
        <c:axId val="666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5632"/>
        <c:crosses val="autoZero"/>
        <c:crossBetween val="between"/>
      </c:valAx>
      <c:valAx>
        <c:axId val="666805840"/>
        <c:scaling>
          <c:orientation val="minMax"/>
        </c:scaling>
        <c:delete val="0"/>
        <c:axPos val="r"/>
        <c:numFmt formatCode="\+0%;\-0%;\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26032"/>
        <c:crosses val="max"/>
        <c:crossBetween val="midCat"/>
      </c:valAx>
      <c:valAx>
        <c:axId val="66812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6805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0.36141</cdr:x>
      <cdr:y>0.20281</cdr:y>
    </cdr:from>
    <cdr:to>
      <cdr:x>0.41793</cdr:x>
      <cdr:y>0.26081</cdr:y>
    </cdr:to>
    <cdr:sp macro="" textlink="">
      <cdr:nvSpPr>
        <cdr:cNvPr id="2" name="TextBox 3">
          <a:extLst xmlns:a="http://schemas.openxmlformats.org/drawingml/2006/main">
            <a:ext uri="{FF2B5EF4-FFF2-40B4-BE49-F238E27FC236}">
              <a16:creationId xmlns:a16="http://schemas.microsoft.com/office/drawing/2014/main" id="{A8E44BA1-26E4-4DFE-A371-E77E752A2B53}"/>
            </a:ext>
          </a:extLst>
        </cdr:cNvPr>
        <cdr:cNvSpPr txBox="1"/>
      </cdr:nvSpPr>
      <cdr:spPr>
        <a:xfrm xmlns:a="http://schemas.openxmlformats.org/drawingml/2006/main">
          <a:off x="3264537" y="738579"/>
          <a:ext cx="510538" cy="21122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-504 p.a.</a:t>
          </a:r>
        </a:p>
      </cdr:txBody>
    </cdr:sp>
  </cdr:relSizeAnchor>
  <cdr:relSizeAnchor xmlns:cdr="http://schemas.openxmlformats.org/drawingml/2006/chartDrawing">
    <cdr:from>
      <cdr:x>0.8138</cdr:x>
      <cdr:y>0.20229</cdr:y>
    </cdr:from>
    <cdr:to>
      <cdr:x>0.88297</cdr:x>
      <cdr:y>0.26028</cdr:y>
    </cdr:to>
    <cdr:sp macro="" textlink="">
      <cdr:nvSpPr>
        <cdr:cNvPr id="3" name="TextBox 4">
          <a:extLst xmlns:a="http://schemas.openxmlformats.org/drawingml/2006/main">
            <a:ext uri="{FF2B5EF4-FFF2-40B4-BE49-F238E27FC236}">
              <a16:creationId xmlns:a16="http://schemas.microsoft.com/office/drawing/2014/main" id="{C5E8AE14-C4C4-4246-A9F6-E8CB733A18EB}"/>
            </a:ext>
          </a:extLst>
        </cdr:cNvPr>
        <cdr:cNvSpPr txBox="1"/>
      </cdr:nvSpPr>
      <cdr:spPr>
        <a:xfrm xmlns:a="http://schemas.openxmlformats.org/drawingml/2006/main">
          <a:off x="7350954" y="736687"/>
          <a:ext cx="624804" cy="21118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-1,308 p.a.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0.33253</cdr:x>
      <cdr:y>0.19306</cdr:y>
    </cdr:from>
    <cdr:to>
      <cdr:x>0.40086</cdr:x>
      <cdr:y>0.24214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E8CE6BBB-BE29-4D13-8C33-2C0A20FCACE3}"/>
            </a:ext>
          </a:extLst>
        </cdr:cNvPr>
        <cdr:cNvSpPr txBox="1"/>
      </cdr:nvSpPr>
      <cdr:spPr>
        <a:xfrm xmlns:a="http://schemas.openxmlformats.org/drawingml/2006/main">
          <a:off x="3003727" y="703072"/>
          <a:ext cx="617216" cy="178735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+4,336 p.a.</a:t>
          </a:r>
        </a:p>
      </cdr:txBody>
    </cdr:sp>
  </cdr:relSizeAnchor>
  <cdr:relSizeAnchor xmlns:cdr="http://schemas.openxmlformats.org/drawingml/2006/chartDrawing">
    <cdr:from>
      <cdr:x>0.82576</cdr:x>
      <cdr:y>0.19633</cdr:y>
    </cdr:from>
    <cdr:to>
      <cdr:x>0.89493</cdr:x>
      <cdr:y>0.24542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4C2D7A97-B8E0-4007-AE16-D9C7916D7ED8}"/>
            </a:ext>
          </a:extLst>
        </cdr:cNvPr>
        <cdr:cNvSpPr txBox="1"/>
      </cdr:nvSpPr>
      <cdr:spPr>
        <a:xfrm xmlns:a="http://schemas.openxmlformats.org/drawingml/2006/main">
          <a:off x="7458987" y="714990"/>
          <a:ext cx="624804" cy="178772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+7,690 p.a.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0.34859</cdr:x>
      <cdr:y>0.19634</cdr:y>
    </cdr:from>
    <cdr:to>
      <cdr:x>0.40511</cdr:x>
      <cdr:y>0.24542</cdr:y>
    </cdr:to>
    <cdr:sp macro="" textlink="">
      <cdr:nvSpPr>
        <cdr:cNvPr id="2" name="TextBox 4">
          <a:extLst xmlns:a="http://schemas.openxmlformats.org/drawingml/2006/main">
            <a:ext uri="{FF2B5EF4-FFF2-40B4-BE49-F238E27FC236}">
              <a16:creationId xmlns:a16="http://schemas.microsoft.com/office/drawing/2014/main" id="{C5397F1D-3B9B-41E3-93EA-8A00135827BF}"/>
            </a:ext>
          </a:extLst>
        </cdr:cNvPr>
        <cdr:cNvSpPr txBox="1"/>
      </cdr:nvSpPr>
      <cdr:spPr>
        <a:xfrm xmlns:a="http://schemas.openxmlformats.org/drawingml/2006/main">
          <a:off x="3148790" y="715026"/>
          <a:ext cx="510538" cy="178736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+214 p.a.</a:t>
          </a:r>
        </a:p>
      </cdr:txBody>
    </cdr:sp>
  </cdr:relSizeAnchor>
  <cdr:relSizeAnchor xmlns:cdr="http://schemas.openxmlformats.org/drawingml/2006/chartDrawing">
    <cdr:from>
      <cdr:x>0.80759</cdr:x>
      <cdr:y>0.19634</cdr:y>
    </cdr:from>
    <cdr:to>
      <cdr:x>0.86411</cdr:x>
      <cdr:y>0.24542</cdr:y>
    </cdr:to>
    <cdr:sp macro="" textlink="">
      <cdr:nvSpPr>
        <cdr:cNvPr id="3" name="TextBox 5">
          <a:extLst xmlns:a="http://schemas.openxmlformats.org/drawingml/2006/main">
            <a:ext uri="{FF2B5EF4-FFF2-40B4-BE49-F238E27FC236}">
              <a16:creationId xmlns:a16="http://schemas.microsoft.com/office/drawing/2014/main" id="{FF5D05F5-4D39-49E8-A2DF-9AE428149BAC}"/>
            </a:ext>
          </a:extLst>
        </cdr:cNvPr>
        <cdr:cNvSpPr txBox="1"/>
      </cdr:nvSpPr>
      <cdr:spPr>
        <a:xfrm xmlns:a="http://schemas.openxmlformats.org/drawingml/2006/main">
          <a:off x="7294881" y="715026"/>
          <a:ext cx="510538" cy="178736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+336 p.a.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0.34834</cdr:x>
      <cdr:y>0.1532</cdr:y>
    </cdr:from>
    <cdr:to>
      <cdr:x>0.46519</cdr:x>
      <cdr:y>0.21052</cdr:y>
    </cdr:to>
    <cdr:sp macro="" textlink="">
      <cdr:nvSpPr>
        <cdr:cNvPr id="2" name="TextBox 11">
          <a:extLst xmlns:a="http://schemas.openxmlformats.org/drawingml/2006/main">
            <a:ext uri="{FF2B5EF4-FFF2-40B4-BE49-F238E27FC236}">
              <a16:creationId xmlns:a16="http://schemas.microsoft.com/office/drawing/2014/main" id="{F18C3535-9A3D-4EE0-9580-A3785EF2DBCB}"/>
            </a:ext>
          </a:extLst>
        </cdr:cNvPr>
        <cdr:cNvSpPr txBox="1"/>
      </cdr:nvSpPr>
      <cdr:spPr>
        <a:xfrm xmlns:a="http://schemas.openxmlformats.org/drawingml/2006/main">
          <a:off x="1642933" y="564479"/>
          <a:ext cx="551113" cy="21120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-340 p.a.</a:t>
          </a:r>
        </a:p>
      </cdr:txBody>
    </cdr:sp>
  </cdr:relSizeAnchor>
  <cdr:relSizeAnchor xmlns:cdr="http://schemas.openxmlformats.org/drawingml/2006/chartDrawing">
    <cdr:from>
      <cdr:x>0.79099</cdr:x>
      <cdr:y>0.15845</cdr:y>
    </cdr:from>
    <cdr:to>
      <cdr:x>0.91157</cdr:x>
      <cdr:y>0.20754</cdr:y>
    </cdr:to>
    <cdr:sp macro="" textlink="">
      <cdr:nvSpPr>
        <cdr:cNvPr id="3" name="TextBox 12">
          <a:extLst xmlns:a="http://schemas.openxmlformats.org/drawingml/2006/main">
            <a:ext uri="{FF2B5EF4-FFF2-40B4-BE49-F238E27FC236}">
              <a16:creationId xmlns:a16="http://schemas.microsoft.com/office/drawing/2014/main" id="{94B18875-5EB0-4637-8DF7-A7EB0EC53C91}"/>
            </a:ext>
          </a:extLst>
        </cdr:cNvPr>
        <cdr:cNvSpPr txBox="1"/>
      </cdr:nvSpPr>
      <cdr:spPr>
        <a:xfrm xmlns:a="http://schemas.openxmlformats.org/drawingml/2006/main">
          <a:off x="4098575" y="689480"/>
          <a:ext cx="624840" cy="213576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/>
            <a:t>-1,081 p.a.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0.35734</cdr:x>
      <cdr:y>0.19394</cdr:y>
    </cdr:from>
    <cdr:to>
      <cdr:x>0.45587</cdr:x>
      <cdr:y>0.24302</cdr:y>
    </cdr:to>
    <cdr:sp macro="" textlink="">
      <cdr:nvSpPr>
        <cdr:cNvPr id="2" name="TextBox 8">
          <a:extLst xmlns:a="http://schemas.openxmlformats.org/drawingml/2006/main">
            <a:ext uri="{FF2B5EF4-FFF2-40B4-BE49-F238E27FC236}">
              <a16:creationId xmlns:a16="http://schemas.microsoft.com/office/drawing/2014/main" id="{22CF3774-6A2E-4023-BB5B-FF544BDA6FBD}"/>
            </a:ext>
          </a:extLst>
        </cdr:cNvPr>
        <cdr:cNvSpPr txBox="1"/>
      </cdr:nvSpPr>
      <cdr:spPr>
        <a:xfrm xmlns:a="http://schemas.openxmlformats.org/drawingml/2006/main">
          <a:off x="1851608" y="843902"/>
          <a:ext cx="510540" cy="213576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/>
            <a:t>+51 p.a.</a:t>
          </a:r>
        </a:p>
      </cdr:txBody>
    </cdr:sp>
  </cdr:relSizeAnchor>
  <cdr:relSizeAnchor xmlns:cdr="http://schemas.openxmlformats.org/drawingml/2006/chartDrawing">
    <cdr:from>
      <cdr:x>0.79508</cdr:x>
      <cdr:y>0.20441</cdr:y>
    </cdr:from>
    <cdr:to>
      <cdr:x>0.91567</cdr:x>
      <cdr:y>0.25349</cdr:y>
    </cdr:to>
    <cdr:sp macro="" textlink="">
      <cdr:nvSpPr>
        <cdr:cNvPr id="3" name="TextBox 9">
          <a:extLst xmlns:a="http://schemas.openxmlformats.org/drawingml/2006/main">
            <a:ext uri="{FF2B5EF4-FFF2-40B4-BE49-F238E27FC236}">
              <a16:creationId xmlns:a16="http://schemas.microsoft.com/office/drawing/2014/main" id="{8A254667-F367-449D-B61D-4E77606A4731}"/>
            </a:ext>
          </a:extLst>
        </cdr:cNvPr>
        <cdr:cNvSpPr txBox="1"/>
      </cdr:nvSpPr>
      <cdr:spPr>
        <a:xfrm xmlns:a="http://schemas.openxmlformats.org/drawingml/2006/main">
          <a:off x="3749974" y="753156"/>
          <a:ext cx="568759" cy="18084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+117 p.a.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0.34835</cdr:x>
      <cdr:y>0.22125</cdr:y>
    </cdr:from>
    <cdr:to>
      <cdr:x>0.47501</cdr:x>
      <cdr:y>0.27857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1705C340-2B63-48A3-BA67-0482166C70C0}"/>
            </a:ext>
          </a:extLst>
        </cdr:cNvPr>
        <cdr:cNvSpPr txBox="1"/>
      </cdr:nvSpPr>
      <cdr:spPr>
        <a:xfrm xmlns:a="http://schemas.openxmlformats.org/drawingml/2006/main">
          <a:off x="1643002" y="815231"/>
          <a:ext cx="597342" cy="21120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+101 p.a.</a:t>
          </a:r>
        </a:p>
      </cdr:txBody>
    </cdr:sp>
  </cdr:relSizeAnchor>
  <cdr:relSizeAnchor xmlns:cdr="http://schemas.openxmlformats.org/drawingml/2006/chartDrawing">
    <cdr:from>
      <cdr:x>0.78664</cdr:x>
      <cdr:y>0.22361</cdr:y>
    </cdr:from>
    <cdr:to>
      <cdr:x>0.90723</cdr:x>
      <cdr:y>0.2727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FA111F10-272F-4F28-BE76-D5E683C98E11}"/>
            </a:ext>
          </a:extLst>
        </cdr:cNvPr>
        <cdr:cNvSpPr txBox="1"/>
      </cdr:nvSpPr>
      <cdr:spPr>
        <a:xfrm xmlns:a="http://schemas.openxmlformats.org/drawingml/2006/main">
          <a:off x="3710142" y="823912"/>
          <a:ext cx="568758" cy="180877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-459 p.a.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0.32887</cdr:x>
      <cdr:y>0.20029</cdr:y>
    </cdr:from>
    <cdr:to>
      <cdr:x>0.48186</cdr:x>
      <cdr:y>0.25761</cdr:y>
    </cdr:to>
    <cdr:sp macro="" textlink="">
      <cdr:nvSpPr>
        <cdr:cNvPr id="2" name="TextBox 5">
          <a:extLst xmlns:a="http://schemas.openxmlformats.org/drawingml/2006/main">
            <a:ext uri="{FF2B5EF4-FFF2-40B4-BE49-F238E27FC236}">
              <a16:creationId xmlns:a16="http://schemas.microsoft.com/office/drawing/2014/main" id="{B939428D-A78F-49E3-8CB4-E64464EA0747}"/>
            </a:ext>
          </a:extLst>
        </cdr:cNvPr>
        <cdr:cNvSpPr txBox="1"/>
      </cdr:nvSpPr>
      <cdr:spPr>
        <a:xfrm xmlns:a="http://schemas.openxmlformats.org/drawingml/2006/main">
          <a:off x="1551101" y="737974"/>
          <a:ext cx="721556" cy="21120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+501 p.a.</a:t>
          </a:r>
        </a:p>
      </cdr:txBody>
    </cdr:sp>
  </cdr:relSizeAnchor>
  <cdr:relSizeAnchor xmlns:cdr="http://schemas.openxmlformats.org/drawingml/2006/chartDrawing">
    <cdr:from>
      <cdr:x>0.78378</cdr:x>
      <cdr:y>0.20291</cdr:y>
    </cdr:from>
    <cdr:to>
      <cdr:x>0.94323</cdr:x>
      <cdr:y>0.26023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28E5C41A-12D7-41CA-B37B-4852E360E13E}"/>
            </a:ext>
          </a:extLst>
        </cdr:cNvPr>
        <cdr:cNvSpPr txBox="1"/>
      </cdr:nvSpPr>
      <cdr:spPr>
        <a:xfrm xmlns:a="http://schemas.openxmlformats.org/drawingml/2006/main">
          <a:off x="3696669" y="747651"/>
          <a:ext cx="752028" cy="21120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+1,642 p.a.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0.35914</cdr:x>
      <cdr:y>0.19823</cdr:y>
    </cdr:from>
    <cdr:to>
      <cdr:x>0.51918</cdr:x>
      <cdr:y>0.25555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EB201926-CADC-4858-A352-C0166189C070}"/>
            </a:ext>
          </a:extLst>
        </cdr:cNvPr>
        <cdr:cNvSpPr txBox="1"/>
      </cdr:nvSpPr>
      <cdr:spPr>
        <a:xfrm xmlns:a="http://schemas.openxmlformats.org/drawingml/2006/main">
          <a:off x="1693871" y="730396"/>
          <a:ext cx="754818" cy="21120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+2,177 p.a.</a:t>
          </a:r>
        </a:p>
      </cdr:txBody>
    </cdr:sp>
  </cdr:relSizeAnchor>
  <cdr:relSizeAnchor xmlns:cdr="http://schemas.openxmlformats.org/drawingml/2006/chartDrawing">
    <cdr:from>
      <cdr:x>0.77184</cdr:x>
      <cdr:y>0.1977</cdr:y>
    </cdr:from>
    <cdr:to>
      <cdr:x>0.91347</cdr:x>
      <cdr:y>0.25502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7D14A931-6559-43DF-9C4F-E09E9312EE7A}"/>
            </a:ext>
          </a:extLst>
        </cdr:cNvPr>
        <cdr:cNvSpPr txBox="1"/>
      </cdr:nvSpPr>
      <cdr:spPr>
        <a:xfrm xmlns:a="http://schemas.openxmlformats.org/drawingml/2006/main">
          <a:off x="3640366" y="728449"/>
          <a:ext cx="667988" cy="21120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+4,421 p.a.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0.32642</cdr:x>
      <cdr:y>0.18324</cdr:y>
    </cdr:from>
    <cdr:to>
      <cdr:x>0.46713</cdr:x>
      <cdr:y>0.24184</cdr:y>
    </cdr:to>
    <cdr:sp macro="" textlink="">
      <cdr:nvSpPr>
        <cdr:cNvPr id="2" name="TextBox 5">
          <a:extLst xmlns:a="http://schemas.openxmlformats.org/drawingml/2006/main">
            <a:ext uri="{FF2B5EF4-FFF2-40B4-BE49-F238E27FC236}">
              <a16:creationId xmlns:a16="http://schemas.microsoft.com/office/drawing/2014/main" id="{D3E11438-75D3-4548-A374-9914F890BF84}"/>
            </a:ext>
          </a:extLst>
        </cdr:cNvPr>
        <cdr:cNvSpPr txBox="1"/>
      </cdr:nvSpPr>
      <cdr:spPr>
        <a:xfrm xmlns:a="http://schemas.openxmlformats.org/drawingml/2006/main">
          <a:off x="1539525" y="675166"/>
          <a:ext cx="663683" cy="215906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-146 p.a.</a:t>
          </a:r>
        </a:p>
      </cdr:txBody>
    </cdr:sp>
  </cdr:relSizeAnchor>
  <cdr:relSizeAnchor xmlns:cdr="http://schemas.openxmlformats.org/drawingml/2006/chartDrawing">
    <cdr:from>
      <cdr:x>0.77713</cdr:x>
      <cdr:y>0.19391</cdr:y>
    </cdr:from>
    <cdr:to>
      <cdr:x>0.89772</cdr:x>
      <cdr:y>0.243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9FF13663-F031-4818-9953-CB017ACD7A7B}"/>
            </a:ext>
          </a:extLst>
        </cdr:cNvPr>
        <cdr:cNvSpPr txBox="1"/>
      </cdr:nvSpPr>
      <cdr:spPr>
        <a:xfrm xmlns:a="http://schemas.openxmlformats.org/drawingml/2006/main">
          <a:off x="3665321" y="714474"/>
          <a:ext cx="568758" cy="180876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-275 p.a.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0.33411</cdr:x>
      <cdr:y>0.19495</cdr:y>
    </cdr:from>
    <cdr:to>
      <cdr:x>0.47501</cdr:x>
      <cdr:y>0.25227</cdr:y>
    </cdr:to>
    <cdr:sp macro="" textlink="">
      <cdr:nvSpPr>
        <cdr:cNvPr id="2" name="TextBox 5">
          <a:extLst xmlns:a="http://schemas.openxmlformats.org/drawingml/2006/main">
            <a:ext uri="{FF2B5EF4-FFF2-40B4-BE49-F238E27FC236}">
              <a16:creationId xmlns:a16="http://schemas.microsoft.com/office/drawing/2014/main" id="{4C5C54F7-37C7-4CB9-8CBA-AE2639A1B392}"/>
            </a:ext>
          </a:extLst>
        </cdr:cNvPr>
        <cdr:cNvSpPr txBox="1"/>
      </cdr:nvSpPr>
      <cdr:spPr>
        <a:xfrm xmlns:a="http://schemas.openxmlformats.org/drawingml/2006/main">
          <a:off x="1575804" y="718310"/>
          <a:ext cx="664540" cy="21120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-840 p.a.</a:t>
          </a:r>
        </a:p>
      </cdr:txBody>
    </cdr:sp>
  </cdr:relSizeAnchor>
  <cdr:relSizeAnchor xmlns:cdr="http://schemas.openxmlformats.org/drawingml/2006/chartDrawing">
    <cdr:from>
      <cdr:x>0.7743</cdr:x>
      <cdr:y>0.20182</cdr:y>
    </cdr:from>
    <cdr:to>
      <cdr:x>0.89489</cdr:x>
      <cdr:y>0.2509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F443ABBE-7B7B-4EE6-A56D-66C0D9D28EE5}"/>
            </a:ext>
          </a:extLst>
        </cdr:cNvPr>
        <cdr:cNvSpPr txBox="1"/>
      </cdr:nvSpPr>
      <cdr:spPr>
        <a:xfrm xmlns:a="http://schemas.openxmlformats.org/drawingml/2006/main">
          <a:off x="3651972" y="743631"/>
          <a:ext cx="568758" cy="180839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/>
            <a:t>-1,175 p.a.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0.35112</cdr:x>
      <cdr:y>0.1886</cdr:y>
    </cdr:from>
    <cdr:to>
      <cdr:x>0.4794</cdr:x>
      <cdr:y>0.24624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B03D0B57-67A6-4A19-8D66-5EBD5813019B}"/>
            </a:ext>
          </a:extLst>
        </cdr:cNvPr>
        <cdr:cNvSpPr txBox="1"/>
      </cdr:nvSpPr>
      <cdr:spPr>
        <a:xfrm xmlns:a="http://schemas.openxmlformats.org/drawingml/2006/main">
          <a:off x="1656062" y="694930"/>
          <a:ext cx="605021" cy="212375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+711 p.a.</a:t>
          </a:r>
        </a:p>
      </cdr:txBody>
    </cdr:sp>
  </cdr:relSizeAnchor>
  <cdr:relSizeAnchor xmlns:cdr="http://schemas.openxmlformats.org/drawingml/2006/chartDrawing">
    <cdr:from>
      <cdr:x>0.76613</cdr:x>
      <cdr:y>0.19495</cdr:y>
    </cdr:from>
    <cdr:to>
      <cdr:x>0.90872</cdr:x>
      <cdr:y>0.25227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FEFEB53F-BCEB-47B5-8E79-F2046468EBC9}"/>
            </a:ext>
          </a:extLst>
        </cdr:cNvPr>
        <cdr:cNvSpPr txBox="1"/>
      </cdr:nvSpPr>
      <cdr:spPr>
        <a:xfrm xmlns:a="http://schemas.openxmlformats.org/drawingml/2006/main">
          <a:off x="3613440" y="718310"/>
          <a:ext cx="672520" cy="21120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+1,602 p.a.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0.35194</cdr:x>
      <cdr:y>0.17453</cdr:y>
    </cdr:from>
    <cdr:to>
      <cdr:x>0.47106</cdr:x>
      <cdr:y>0.22361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1F037CD0-351B-463D-B1D2-CD9B3FAED82D}"/>
            </a:ext>
          </a:extLst>
        </cdr:cNvPr>
        <cdr:cNvSpPr txBox="1"/>
      </cdr:nvSpPr>
      <cdr:spPr>
        <a:xfrm xmlns:a="http://schemas.openxmlformats.org/drawingml/2006/main">
          <a:off x="1659912" y="643073"/>
          <a:ext cx="561825" cy="180839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-1,171 p.a.</a:t>
          </a:r>
        </a:p>
      </cdr:txBody>
    </cdr:sp>
  </cdr:relSizeAnchor>
  <cdr:relSizeAnchor xmlns:cdr="http://schemas.openxmlformats.org/drawingml/2006/chartDrawing">
    <cdr:from>
      <cdr:x>0.78282</cdr:x>
      <cdr:y>0.17596</cdr:y>
    </cdr:from>
    <cdr:to>
      <cdr:x>0.90341</cdr:x>
      <cdr:y>0.22505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A1F1AAC6-A702-4031-AB5B-1C884FAD01B9}"/>
            </a:ext>
          </a:extLst>
        </cdr:cNvPr>
        <cdr:cNvSpPr txBox="1"/>
      </cdr:nvSpPr>
      <cdr:spPr>
        <a:xfrm xmlns:a="http://schemas.openxmlformats.org/drawingml/2006/main">
          <a:off x="4056277" y="765681"/>
          <a:ext cx="624840" cy="213576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/>
            <a:t>-2,647 p.a.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0.36862</cdr:x>
      <cdr:y>0.19495</cdr:y>
    </cdr:from>
    <cdr:to>
      <cdr:x>0.5</cdr:x>
      <cdr:y>0.25227</cdr:y>
    </cdr:to>
    <cdr:sp macro="" textlink="">
      <cdr:nvSpPr>
        <cdr:cNvPr id="2" name="TextBox 5">
          <a:extLst xmlns:a="http://schemas.openxmlformats.org/drawingml/2006/main">
            <a:ext uri="{FF2B5EF4-FFF2-40B4-BE49-F238E27FC236}">
              <a16:creationId xmlns:a16="http://schemas.microsoft.com/office/drawing/2014/main" id="{E91D07D3-55E5-4A19-B0B3-1265D0B9428E}"/>
            </a:ext>
          </a:extLst>
        </cdr:cNvPr>
        <cdr:cNvSpPr txBox="1"/>
      </cdr:nvSpPr>
      <cdr:spPr>
        <a:xfrm xmlns:a="http://schemas.openxmlformats.org/drawingml/2006/main">
          <a:off x="1738598" y="718310"/>
          <a:ext cx="619633" cy="21120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+413 p.a.</a:t>
          </a:r>
        </a:p>
      </cdr:txBody>
    </cdr:sp>
  </cdr:relSizeAnchor>
  <cdr:relSizeAnchor xmlns:cdr="http://schemas.openxmlformats.org/drawingml/2006/chartDrawing">
    <cdr:from>
      <cdr:x>0.80098</cdr:x>
      <cdr:y>0.19391</cdr:y>
    </cdr:from>
    <cdr:to>
      <cdr:x>0.92157</cdr:x>
      <cdr:y>0.243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533D5295-02B3-4D84-ABC3-191F0AC67792}"/>
            </a:ext>
          </a:extLst>
        </cdr:cNvPr>
        <cdr:cNvSpPr txBox="1"/>
      </cdr:nvSpPr>
      <cdr:spPr>
        <a:xfrm xmlns:a="http://schemas.openxmlformats.org/drawingml/2006/main">
          <a:off x="3777793" y="714474"/>
          <a:ext cx="568758" cy="180876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+602 p.a.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0.34114</cdr:x>
      <cdr:y>0.20037</cdr:y>
    </cdr:from>
    <cdr:to>
      <cdr:x>0.43967</cdr:x>
      <cdr:y>0.24946</cdr:y>
    </cdr:to>
    <cdr:sp macro="" textlink="">
      <cdr:nvSpPr>
        <cdr:cNvPr id="2" name="TextBox 5">
          <a:extLst xmlns:a="http://schemas.openxmlformats.org/drawingml/2006/main">
            <a:ext uri="{FF2B5EF4-FFF2-40B4-BE49-F238E27FC236}">
              <a16:creationId xmlns:a16="http://schemas.microsoft.com/office/drawing/2014/main" id="{A513332A-E058-4036-BFE2-0E2354A70776}"/>
            </a:ext>
          </a:extLst>
        </cdr:cNvPr>
        <cdr:cNvSpPr txBox="1"/>
      </cdr:nvSpPr>
      <cdr:spPr>
        <a:xfrm xmlns:a="http://schemas.openxmlformats.org/drawingml/2006/main">
          <a:off x="1767633" y="871894"/>
          <a:ext cx="510540" cy="213576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+67 p.a.</a:t>
          </a:r>
        </a:p>
      </cdr:txBody>
    </cdr:sp>
  </cdr:relSizeAnchor>
  <cdr:relSizeAnchor xmlns:cdr="http://schemas.openxmlformats.org/drawingml/2006/chartDrawing">
    <cdr:from>
      <cdr:x>0.77566</cdr:x>
      <cdr:y>0.15237</cdr:y>
    </cdr:from>
    <cdr:to>
      <cdr:x>0.89625</cdr:x>
      <cdr:y>0.20145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28916E9D-CBAC-47DB-B6E5-C9A8D8CD3B9D}"/>
            </a:ext>
          </a:extLst>
        </cdr:cNvPr>
        <cdr:cNvSpPr txBox="1"/>
      </cdr:nvSpPr>
      <cdr:spPr>
        <a:xfrm xmlns:a="http://schemas.openxmlformats.org/drawingml/2006/main">
          <a:off x="3658367" y="561413"/>
          <a:ext cx="568759" cy="18084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-140 p.a.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0.3603</cdr:x>
      <cdr:y>0.22361</cdr:y>
    </cdr:from>
    <cdr:to>
      <cdr:x>0.45882</cdr:x>
      <cdr:y>0.27269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FBAABEFD-D91C-4C01-841F-66087D759419}"/>
            </a:ext>
          </a:extLst>
        </cdr:cNvPr>
        <cdr:cNvSpPr txBox="1"/>
      </cdr:nvSpPr>
      <cdr:spPr>
        <a:xfrm xmlns:a="http://schemas.openxmlformats.org/drawingml/2006/main">
          <a:off x="1699322" y="823912"/>
          <a:ext cx="464666" cy="18084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+49 p.a.</a:t>
          </a:r>
        </a:p>
      </cdr:txBody>
    </cdr:sp>
  </cdr:relSizeAnchor>
  <cdr:relSizeAnchor xmlns:cdr="http://schemas.openxmlformats.org/drawingml/2006/chartDrawing">
    <cdr:from>
      <cdr:x>0.80294</cdr:x>
      <cdr:y>0.21846</cdr:y>
    </cdr:from>
    <cdr:to>
      <cdr:x>0.92353</cdr:x>
      <cdr:y>0.26754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DC22AE31-6681-4DD4-B3D8-066E27449677}"/>
            </a:ext>
          </a:extLst>
        </cdr:cNvPr>
        <cdr:cNvSpPr txBox="1"/>
      </cdr:nvSpPr>
      <cdr:spPr>
        <a:xfrm xmlns:a="http://schemas.openxmlformats.org/drawingml/2006/main">
          <a:off x="3787017" y="804930"/>
          <a:ext cx="568758" cy="18084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ap="flat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dirty="0"/>
            <a:t>+450 p.a.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683BB-98C5-4626-9FF8-0E1D3A289661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C3AD7-7379-4D42-8D8F-96901070CC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824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" y="1028"/>
            <a:ext cx="12187939" cy="68559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199" y="2601973"/>
            <a:ext cx="10031083" cy="2387600"/>
          </a:xfrm>
        </p:spPr>
        <p:txBody>
          <a:bodyPr anchor="b">
            <a:normAutofit/>
          </a:bodyPr>
          <a:lstStyle>
            <a:lvl1pPr algn="l">
              <a:defRPr sz="5400" cap="all" baseline="0">
                <a:solidFill>
                  <a:srgbClr val="1CAEC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5081648"/>
            <a:ext cx="9144000" cy="948216"/>
          </a:xfrm>
        </p:spPr>
        <p:txBody>
          <a:bodyPr/>
          <a:lstStyle>
            <a:lvl1pPr marL="0" indent="0" algn="l">
              <a:buNone/>
              <a:defRPr sz="2400" cap="all" baseline="0">
                <a:solidFill>
                  <a:srgbClr val="1CAE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4DF6E-71DB-4B46-B221-4C8051207109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F4F3E-103E-455C-A881-15895E2F2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11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506" y="365125"/>
            <a:ext cx="9033294" cy="1325563"/>
          </a:xfrm>
        </p:spPr>
        <p:txBody>
          <a:bodyPr/>
          <a:lstStyle>
            <a:lvl1pPr>
              <a:defRPr cap="all" baseline="0">
                <a:solidFill>
                  <a:srgbClr val="1CAEC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0506" y="1825625"/>
            <a:ext cx="9033294" cy="4351338"/>
          </a:xfrm>
        </p:spPr>
        <p:txBody>
          <a:bodyPr/>
          <a:lstStyle>
            <a:lvl1pPr>
              <a:defRPr>
                <a:solidFill>
                  <a:srgbClr val="34495E"/>
                </a:solidFill>
              </a:defRPr>
            </a:lvl1pPr>
            <a:lvl2pPr>
              <a:defRPr>
                <a:solidFill>
                  <a:srgbClr val="34495E"/>
                </a:solidFill>
              </a:defRPr>
            </a:lvl2pPr>
            <a:lvl3pPr>
              <a:defRPr>
                <a:solidFill>
                  <a:srgbClr val="34495E"/>
                </a:solidFill>
              </a:defRPr>
            </a:lvl3pPr>
            <a:lvl4pPr>
              <a:defRPr>
                <a:solidFill>
                  <a:srgbClr val="34495E"/>
                </a:solidFill>
              </a:defRPr>
            </a:lvl4pPr>
            <a:lvl5pPr>
              <a:defRPr>
                <a:solidFill>
                  <a:srgbClr val="34495E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4DF6E-71DB-4B46-B221-4C8051207109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F4F3E-103E-455C-A881-15895E2F2FF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701F10-D764-493E-80E9-1EBF4769A5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24053" y="2561440"/>
            <a:ext cx="5745884" cy="135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3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506" y="365125"/>
            <a:ext cx="9033294" cy="1325563"/>
          </a:xfrm>
        </p:spPr>
        <p:txBody>
          <a:bodyPr/>
          <a:lstStyle>
            <a:lvl1pPr>
              <a:defRPr cap="all" baseline="0">
                <a:solidFill>
                  <a:srgbClr val="1CAEC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0506" y="2534877"/>
            <a:ext cx="9033294" cy="3642085"/>
          </a:xfrm>
        </p:spPr>
        <p:txBody>
          <a:bodyPr/>
          <a:lstStyle>
            <a:lvl1pPr>
              <a:defRPr>
                <a:solidFill>
                  <a:srgbClr val="34495E"/>
                </a:solidFill>
              </a:defRPr>
            </a:lvl1pPr>
            <a:lvl2pPr>
              <a:defRPr>
                <a:solidFill>
                  <a:srgbClr val="34495E"/>
                </a:solidFill>
              </a:defRPr>
            </a:lvl2pPr>
            <a:lvl3pPr>
              <a:defRPr>
                <a:solidFill>
                  <a:srgbClr val="34495E"/>
                </a:solidFill>
              </a:defRPr>
            </a:lvl3pPr>
            <a:lvl4pPr>
              <a:defRPr>
                <a:solidFill>
                  <a:srgbClr val="34495E"/>
                </a:solidFill>
              </a:defRPr>
            </a:lvl4pPr>
            <a:lvl5pPr>
              <a:defRPr>
                <a:solidFill>
                  <a:srgbClr val="34495E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4DF6E-71DB-4B46-B221-4C8051207109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F4F3E-103E-455C-A881-15895E2F2FF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701F10-D764-493E-80E9-1EBF4769A5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24053" y="2561440"/>
            <a:ext cx="5745884" cy="1353254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5EBBA48-F150-4CBA-A4C6-367334B906C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320216" y="1710965"/>
            <a:ext cx="9033293" cy="8239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066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4BA39-6C0E-41A0-924A-31042F367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A10AC-DA5C-4513-8CCC-C06F42BC8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E09D1-1CC1-4A43-A7FD-F2A005227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A0D4-55C2-4FB8-B4DD-C1FF53355F4C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20DB4-1660-4D55-9B9A-8273EF739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4FFF4-015F-44D7-8C4F-9F1C8604A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8FA9-5300-4EB2-9337-6EA2DA771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12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70ECC-632C-42DD-878C-80505F63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5D6268-82CF-4963-909C-4B8F703E1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A2EF9-40EA-4FF2-91E8-CA2581401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A0D4-55C2-4FB8-B4DD-C1FF53355F4C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09B57-AA93-48D3-AAD8-0356BF68E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0F250F-56BD-4FBD-9F21-4CD86CCCD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8FA9-5300-4EB2-9337-6EA2DA771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724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B96D-81AC-436A-9A29-E1A4DE276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2E0C5-7CED-4C74-A921-38412B9BE9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174E67-3E9F-4946-AB48-717E6EAB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12B492-4AC9-4319-8876-CFE624211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A0D4-55C2-4FB8-B4DD-C1FF53355F4C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859CE2-77E3-48D2-923F-4E8E74A8B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20E804-F159-446B-998F-784686DC9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8FA9-5300-4EB2-9337-6EA2DA771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368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5C1C5-DD78-4707-BCF6-3C65C5F55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3150C-AF90-4C0D-B4EC-ADCCA8CAF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407EBC-B985-4F90-841D-C7631250E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20F07A-BBFA-44B8-A558-86184DC6F4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7C6182-C5C9-4731-A3DE-62C562CA93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14513F-6582-4AC8-B898-9E3CDF323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A0D4-55C2-4FB8-B4DD-C1FF53355F4C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7E6053-4129-40E7-950B-E5ECDD2CA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38F11A-E122-4738-A9EB-AA1D5FBC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8FA9-5300-4EB2-9337-6EA2DA771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003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3150C-AF90-4C0D-B4EC-ADCCA8CAF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5517" y="1700827"/>
            <a:ext cx="4716000" cy="8239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rgbClr val="34495E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407EBC-B985-4F90-841D-C7631250E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5517" y="2524739"/>
            <a:ext cx="471600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20F07A-BBFA-44B8-A558-86184DC6F4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17108" y="1710352"/>
            <a:ext cx="4716000" cy="8239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rgbClr val="34495E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7C6182-C5C9-4731-A3DE-62C562CA93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17108" y="2534264"/>
            <a:ext cx="471600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14513F-6582-4AC8-B898-9E3CDF323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A0D4-55C2-4FB8-B4DD-C1FF53355F4C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7E6053-4129-40E7-950B-E5ECDD2CA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38F11A-E122-4738-A9EB-AA1D5FBC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8FA9-5300-4EB2-9337-6EA2DA77102F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0CAB6E8-BC90-489C-9B61-9884EA751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517" y="365125"/>
            <a:ext cx="9728283" cy="1325563"/>
          </a:xfrm>
        </p:spPr>
        <p:txBody>
          <a:bodyPr/>
          <a:lstStyle>
            <a:lvl1pPr>
              <a:defRPr cap="all" baseline="0">
                <a:solidFill>
                  <a:srgbClr val="1CAEC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5AAF45-5252-440D-A748-8BD44CCB30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60997" y="2561440"/>
            <a:ext cx="5745884" cy="135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15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52998-5D88-4A7A-9A0E-C627D9A2B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B8C3C5-6109-4254-89EE-D0E661829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A0D4-55C2-4FB8-B4DD-C1FF53355F4C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47C05F-CBB1-40B6-BECE-50A24702F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9FB276-C30A-43F0-A650-5116C5654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8FA9-5300-4EB2-9337-6EA2DA771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90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ADA03D-8FD3-4CCF-BF7C-B333BAA2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A0D4-55C2-4FB8-B4DD-C1FF53355F4C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D82992-86A2-4D00-96E1-6706515B4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E2F98C-E938-4DA8-AC55-565C5DD71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8FA9-5300-4EB2-9337-6EA2DA771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820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40F7F-AFBE-4962-BB1D-72E2F3A9B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7137A-26DB-4C23-839C-5B48D5BCF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16D83-382B-4931-808E-43B97FD2C4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316B70-739D-417F-9E6E-8EBD51F0F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A0D4-55C2-4FB8-B4DD-C1FF53355F4C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4EAF6B-E85D-4189-9125-9DDBC276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ECFC2-7FDB-43A2-85EB-2764ECCA4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8FA9-5300-4EB2-9337-6EA2DA771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670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A6835-4583-4F03-BB59-1DFEDFA6E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180E05-8271-4E12-A1F9-4294FB8C4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22DAC-27D9-4CBA-B168-CB8EE6344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83A9B-8402-4BEE-B64A-27B017CAD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A0D4-55C2-4FB8-B4DD-C1FF53355F4C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F8F415-391D-4258-AB06-4409972A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4191DB-D82E-4646-A400-6E7D5979A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8FA9-5300-4EB2-9337-6EA2DA771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457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781DD-1592-4512-B830-3FAB03081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BD4EC1-6A25-4E49-BDDF-0FF50851E1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3F854-8114-4214-BD77-B77B9D34E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A0D4-55C2-4FB8-B4DD-C1FF53355F4C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5AACB-AE34-4B7A-A992-F890703AE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4F3DF-5D24-4BAB-880B-56497C257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8FA9-5300-4EB2-9337-6EA2DA771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359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5086E0-C001-42D8-85C2-D216E3BC5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AE66D-9E8D-46D9-AD2F-64112BB1A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02DF42-DCA1-4FDF-A993-D46A09C45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A0D4-55C2-4FB8-B4DD-C1FF53355F4C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950F9-36EF-40FF-8630-87C34D919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274E7-46C8-4538-9B61-4C685758B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8FA9-5300-4EB2-9337-6EA2DA771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463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6999C9-DF72-4B7F-80C9-BB8BEB9E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1CCBF-A308-42CC-8A66-FB8C3FB5C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43A-EA0D-4CEA-8B06-8938CC4398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FA0D4-55C2-4FB8-B4DD-C1FF53355F4C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AFC6C-5C27-400A-B13D-9D9BDC481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FDC0A-186F-42BE-834A-A3C4F867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78FA9-5300-4EB2-9337-6EA2DA771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990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2" r:id="rId3"/>
    <p:sldLayoutId id="2147483669" r:id="rId4"/>
    <p:sldLayoutId id="2147483670" r:id="rId5"/>
    <p:sldLayoutId id="2147483671" r:id="rId6"/>
    <p:sldLayoutId id="2147483672" r:id="rId7"/>
    <p:sldLayoutId id="2147483681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0A9749-46A7-45C7-B995-6ABA05E67D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No Gain without pain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7EEA277-2161-4CFA-A7C0-78CC471899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teething troubles in STATS19 data AS CRASH develops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35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9C16D-1D1C-4780-A7B9-C6D215A3E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CRASH?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95698EB-E1B6-4971-80D6-EBEE788C4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925" y="1825625"/>
            <a:ext cx="9032875" cy="4351338"/>
          </a:xfrm>
        </p:spPr>
        <p:txBody>
          <a:bodyPr>
            <a:normAutofit lnSpcReduction="10000"/>
          </a:bodyPr>
          <a:lstStyle/>
          <a:p>
            <a:r>
              <a:rPr lang="en-GB" b="1" dirty="0"/>
              <a:t>C</a:t>
            </a:r>
            <a:r>
              <a:rPr lang="en-GB" dirty="0"/>
              <a:t>ollision </a:t>
            </a:r>
            <a:r>
              <a:rPr lang="en-GB" b="1" dirty="0"/>
              <a:t>R</a:t>
            </a:r>
            <a:r>
              <a:rPr lang="en-GB" dirty="0"/>
              <a:t>eporting </a:t>
            </a:r>
            <a:r>
              <a:rPr lang="en-GB" b="1" dirty="0"/>
              <a:t>A</a:t>
            </a:r>
            <a:r>
              <a:rPr lang="en-GB" dirty="0"/>
              <a:t>nd </a:t>
            </a:r>
            <a:r>
              <a:rPr lang="en-GB" b="1" dirty="0"/>
              <a:t>SH</a:t>
            </a:r>
            <a:r>
              <a:rPr lang="en-GB" dirty="0"/>
              <a:t>aring </a:t>
            </a:r>
          </a:p>
          <a:p>
            <a:pPr lvl="1"/>
            <a:r>
              <a:rPr lang="en-GB" dirty="0"/>
              <a:t>Online/mobile tool for collecting, storing and sharing data </a:t>
            </a:r>
          </a:p>
          <a:p>
            <a:pPr lvl="1"/>
            <a:r>
              <a:rPr lang="en-GB" dirty="0"/>
              <a:t>includes non-statistical data </a:t>
            </a:r>
          </a:p>
          <a:p>
            <a:r>
              <a:rPr lang="en-GB" dirty="0"/>
              <a:t>Central service now maintained by DfT</a:t>
            </a:r>
          </a:p>
          <a:p>
            <a:r>
              <a:rPr lang="en-GB" dirty="0"/>
              <a:t>Standardised collection, storage and validation</a:t>
            </a:r>
          </a:p>
          <a:p>
            <a:r>
              <a:rPr lang="en-GB" dirty="0"/>
              <a:t>Available free of charge</a:t>
            </a:r>
          </a:p>
          <a:p>
            <a:r>
              <a:rPr lang="en-GB" dirty="0"/>
              <a:t>Some forces choose own systems</a:t>
            </a:r>
          </a:p>
          <a:p>
            <a:r>
              <a:rPr lang="en-GB" dirty="0"/>
              <a:t>Consequences of new methods</a:t>
            </a:r>
          </a:p>
          <a:p>
            <a:pPr lvl="1"/>
            <a:r>
              <a:rPr lang="en-GB" dirty="0"/>
              <a:t>More consistency, and </a:t>
            </a:r>
          </a:p>
          <a:p>
            <a:pPr lvl="1"/>
            <a:r>
              <a:rPr lang="en-GB" dirty="0"/>
              <a:t>More inconsistency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CBA87F-B653-4D9C-95CC-DCA4046B7D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314" y="4123877"/>
            <a:ext cx="4435162" cy="24534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3927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451EB-7365-437C-9376-1FBFD27D9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Crash Adoption – early stage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87DDE-E1D0-42D7-ABBE-FAD73CFC7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Piloted by Surrey Police since 2012</a:t>
            </a:r>
          </a:p>
          <a:p>
            <a:r>
              <a:rPr lang="en-GB" dirty="0"/>
              <a:t>Seven more forces phased in during 2015</a:t>
            </a:r>
          </a:p>
          <a:p>
            <a:pPr lvl="1"/>
            <a:r>
              <a:rPr lang="en-GB" dirty="0"/>
              <a:t>Devon and Cornwall</a:t>
            </a:r>
          </a:p>
          <a:p>
            <a:pPr lvl="1"/>
            <a:r>
              <a:rPr lang="en-GB" dirty="0"/>
              <a:t>Essex</a:t>
            </a:r>
          </a:p>
          <a:p>
            <a:pPr lvl="1"/>
            <a:r>
              <a:rPr lang="en-GB" dirty="0"/>
              <a:t>Gloucestershire</a:t>
            </a:r>
          </a:p>
          <a:p>
            <a:pPr lvl="1"/>
            <a:r>
              <a:rPr lang="en-GB" dirty="0"/>
              <a:t>Staffordshire</a:t>
            </a:r>
          </a:p>
          <a:p>
            <a:pPr lvl="1"/>
            <a:r>
              <a:rPr lang="en-GB" dirty="0"/>
              <a:t>Warwickshire</a:t>
            </a:r>
          </a:p>
          <a:p>
            <a:pPr lvl="1"/>
            <a:r>
              <a:rPr lang="en-GB" dirty="0"/>
              <a:t>West Mercia</a:t>
            </a:r>
          </a:p>
          <a:p>
            <a:pPr lvl="1"/>
            <a:r>
              <a:rPr lang="en-GB" dirty="0"/>
              <a:t>West Midlands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9854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451EB-7365-437C-9376-1FBFD27D9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Crash Adoption – Later stage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87DDE-E1D0-42D7-ABBE-FAD73CFC7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Eleven more forces phased in during 2016</a:t>
            </a:r>
          </a:p>
          <a:p>
            <a:pPr lvl="1"/>
            <a:r>
              <a:rPr lang="en-GB" dirty="0"/>
              <a:t>Bedfordshire</a:t>
            </a:r>
          </a:p>
          <a:p>
            <a:pPr lvl="1"/>
            <a:r>
              <a:rPr lang="en-GB" dirty="0"/>
              <a:t>Cambridgeshire</a:t>
            </a:r>
          </a:p>
          <a:p>
            <a:pPr lvl="1"/>
            <a:r>
              <a:rPr lang="en-GB" dirty="0"/>
              <a:t>Cumbria</a:t>
            </a:r>
          </a:p>
          <a:p>
            <a:pPr lvl="1"/>
            <a:r>
              <a:rPr lang="en-GB" dirty="0"/>
              <a:t>Durham</a:t>
            </a:r>
          </a:p>
          <a:p>
            <a:pPr lvl="1"/>
            <a:r>
              <a:rPr lang="en-GB" dirty="0"/>
              <a:t>Hertfordshire</a:t>
            </a:r>
          </a:p>
          <a:p>
            <a:pPr lvl="1"/>
            <a:r>
              <a:rPr lang="en-GB" dirty="0"/>
              <a:t>Humberside</a:t>
            </a:r>
          </a:p>
          <a:p>
            <a:pPr lvl="1"/>
            <a:r>
              <a:rPr lang="en-GB" dirty="0"/>
              <a:t>Kent</a:t>
            </a:r>
          </a:p>
          <a:p>
            <a:pPr lvl="1"/>
            <a:r>
              <a:rPr lang="en-GB" dirty="0"/>
              <a:t>Norfolk</a:t>
            </a:r>
          </a:p>
          <a:p>
            <a:pPr lvl="1"/>
            <a:r>
              <a:rPr lang="en-GB" dirty="0"/>
              <a:t>Northumbria</a:t>
            </a:r>
          </a:p>
          <a:p>
            <a:pPr lvl="1"/>
            <a:r>
              <a:rPr lang="en-GB" dirty="0"/>
              <a:t>South Yorkshire</a:t>
            </a:r>
          </a:p>
          <a:p>
            <a:pPr lvl="1"/>
            <a:r>
              <a:rPr lang="en-GB" dirty="0"/>
              <a:t>Suffolk</a:t>
            </a:r>
          </a:p>
          <a:p>
            <a:r>
              <a:rPr lang="en-GB" dirty="0"/>
              <a:t>All nineteen forces continue CRASH through 2017 onwards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2382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44779-48FA-4298-92EA-8FB1E8BD4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Consequences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FBC89-F48F-44D8-B76B-5F3F0C43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506" y="1825625"/>
            <a:ext cx="5422957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Collection inevitably affects data</a:t>
            </a:r>
          </a:p>
          <a:p>
            <a:pPr lvl="1"/>
            <a:r>
              <a:rPr lang="en-GB" dirty="0"/>
              <a:t>Consequences not always foreseen</a:t>
            </a:r>
          </a:p>
          <a:p>
            <a:r>
              <a:rPr lang="en-GB" dirty="0"/>
              <a:t>Example: better Severity recording</a:t>
            </a:r>
          </a:p>
          <a:p>
            <a:pPr lvl="1"/>
            <a:r>
              <a:rPr lang="en-GB" dirty="0"/>
              <a:t>Killed-Serious-Slight model flawed</a:t>
            </a:r>
          </a:p>
          <a:p>
            <a:pPr lvl="1"/>
            <a:r>
              <a:rPr lang="en-GB" dirty="0"/>
              <a:t>Maximum Abbreviated Injury Scale</a:t>
            </a:r>
          </a:p>
          <a:p>
            <a:r>
              <a:rPr lang="en-GB" dirty="0"/>
              <a:t>Two key outcomes</a:t>
            </a:r>
          </a:p>
          <a:p>
            <a:pPr lvl="1"/>
            <a:r>
              <a:rPr lang="en-GB" dirty="0"/>
              <a:t>Data quality improvement</a:t>
            </a:r>
          </a:p>
          <a:p>
            <a:pPr lvl="1"/>
            <a:r>
              <a:rPr lang="en-GB" dirty="0"/>
              <a:t>Data consistency challenge</a:t>
            </a:r>
          </a:p>
          <a:p>
            <a:r>
              <a:rPr lang="en-GB" dirty="0"/>
              <a:t>DfT and ONS research</a:t>
            </a:r>
          </a:p>
          <a:p>
            <a:pPr lvl="1"/>
            <a:r>
              <a:rPr lang="en-GB" dirty="0"/>
              <a:t>Solution for practitioners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4BB20C9-132A-4E3D-A62F-02F737DCA8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553210"/>
              </p:ext>
            </p:extLst>
          </p:nvPr>
        </p:nvGraphicFramePr>
        <p:xfrm>
          <a:off x="7847635" y="1368919"/>
          <a:ext cx="4110865" cy="5275988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381955">
                  <a:extLst>
                    <a:ext uri="{9D8B030D-6E8A-4147-A177-3AD203B41FA5}">
                      <a16:colId xmlns:a16="http://schemas.microsoft.com/office/drawing/2014/main" val="4028884564"/>
                    </a:ext>
                  </a:extLst>
                </a:gridCol>
                <a:gridCol w="1346561">
                  <a:extLst>
                    <a:ext uri="{9D8B030D-6E8A-4147-A177-3AD203B41FA5}">
                      <a16:colId xmlns:a16="http://schemas.microsoft.com/office/drawing/2014/main" val="1198407856"/>
                    </a:ext>
                  </a:extLst>
                </a:gridCol>
                <a:gridCol w="1382349">
                  <a:extLst>
                    <a:ext uri="{9D8B030D-6E8A-4147-A177-3AD203B41FA5}">
                      <a16:colId xmlns:a16="http://schemas.microsoft.com/office/drawing/2014/main" val="3861305849"/>
                    </a:ext>
                  </a:extLst>
                </a:gridCol>
              </a:tblGrid>
              <a:tr h="5562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AIS-Code</a:t>
                      </a:r>
                      <a:endParaRPr lang="en-GB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52346" marT="152346" marB="15234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Injury</a:t>
                      </a:r>
                      <a:endParaRPr lang="en-GB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52346" marT="152346" marB="15234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Example</a:t>
                      </a:r>
                      <a:endParaRPr lang="en-GB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52346" marT="152346" marB="15234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104622"/>
                  </a:ext>
                </a:extLst>
              </a:tr>
              <a:tr h="7019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</a:t>
                      </a:r>
                      <a:endParaRPr lang="en-GB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2700" cmpd="sng">
                      <a:noFill/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Minor</a:t>
                      </a:r>
                      <a:endParaRPr lang="en-GB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905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superficial laceration</a:t>
                      </a:r>
                      <a:endParaRPr lang="en-GB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089224"/>
                  </a:ext>
                </a:extLst>
              </a:tr>
              <a:tr h="7019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</a:t>
                      </a:r>
                      <a:endParaRPr lang="en-GB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2700" cmpd="sng">
                      <a:noFill/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Moderate</a:t>
                      </a:r>
                      <a:endParaRPr lang="en-GB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905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fractured sternum</a:t>
                      </a:r>
                      <a:endParaRPr lang="en-GB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732046"/>
                  </a:ext>
                </a:extLst>
              </a:tr>
              <a:tr h="7019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3</a:t>
                      </a:r>
                      <a:endParaRPr lang="en-GB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2700" cmpd="sng">
                      <a:noFill/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Serious</a:t>
                      </a:r>
                      <a:endParaRPr lang="en-GB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905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open fracture of </a:t>
                      </a:r>
                      <a:r>
                        <a:rPr lang="en-GB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humerus</a:t>
                      </a:r>
                      <a:endParaRPr lang="en-GB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572160"/>
                  </a:ext>
                </a:extLst>
              </a:tr>
              <a:tr h="7019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4</a:t>
                      </a:r>
                      <a:endParaRPr lang="en-GB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2700" cmpd="sng">
                      <a:noFill/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Severe</a:t>
                      </a:r>
                      <a:endParaRPr lang="en-GB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905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perforated trachea</a:t>
                      </a:r>
                      <a:endParaRPr lang="en-GB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81612"/>
                  </a:ext>
                </a:extLst>
              </a:tr>
              <a:tr h="92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5</a:t>
                      </a:r>
                      <a:endParaRPr lang="en-GB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2700" cmpd="sng">
                      <a:noFill/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Critical</a:t>
                      </a:r>
                      <a:endParaRPr lang="en-GB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905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ruptured liver with tissue loss</a:t>
                      </a:r>
                      <a:endParaRPr lang="en-GB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97546"/>
                  </a:ext>
                </a:extLst>
              </a:tr>
              <a:tr h="92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6</a:t>
                      </a:r>
                      <a:endParaRPr lang="en-GB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2700" cmpd="sng">
                      <a:noFill/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Maximum</a:t>
                      </a:r>
                      <a:endParaRPr lang="en-GB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905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total severance of aorta</a:t>
                      </a:r>
                      <a:endParaRPr lang="en-GB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911" marR="132033" marT="132033" marB="13203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798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4273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88305-7A47-4A11-81CE-FB42E2890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Serious Injury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87CEB11-A949-4532-B61C-CEAC4A9EB5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3320215"/>
              </p:ext>
            </p:extLst>
          </p:nvPr>
        </p:nvGraphicFramePr>
        <p:xfrm>
          <a:off x="2320925" y="2535238"/>
          <a:ext cx="9032875" cy="3641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0FFACE0-4606-44FF-AE8A-4F11FEF6FAC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Serious injuries recorded 5% more often in CRASH forces</a:t>
            </a:r>
          </a:p>
          <a:p>
            <a:r>
              <a:rPr lang="en-GB" dirty="0"/>
              <a:t>What matters most: statistical significance or practical purpose?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D0D2F696-442B-4839-B895-B89AE0E033B0}"/>
              </a:ext>
            </a:extLst>
          </p:cNvPr>
          <p:cNvSpPr txBox="1"/>
          <p:nvPr/>
        </p:nvSpPr>
        <p:spPr>
          <a:xfrm>
            <a:off x="5490954" y="3272639"/>
            <a:ext cx="510540" cy="21357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36000" tIns="36000" rIns="36000" bIns="3600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dirty="0"/>
              <a:t>+522 p.a.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CE4DA68F-512D-4847-9437-FB871FBBCA8A}"/>
              </a:ext>
            </a:extLst>
          </p:cNvPr>
          <p:cNvSpPr txBox="1"/>
          <p:nvPr/>
        </p:nvSpPr>
        <p:spPr>
          <a:xfrm>
            <a:off x="9700725" y="3272639"/>
            <a:ext cx="510540" cy="21357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36000" tIns="36000" rIns="36000" bIns="3600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/>
              <a:t>+503 p.a.</a:t>
            </a:r>
          </a:p>
        </p:txBody>
      </p:sp>
    </p:spTree>
    <p:extLst>
      <p:ext uri="{BB962C8B-B14F-4D97-AF65-F5344CB8AC3E}">
        <p14:creationId xmlns:p14="http://schemas.microsoft.com/office/powerpoint/2010/main" val="2601632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BCFE18D-EA32-4DAF-8759-A1B61E9F1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Hit and Run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7E18FB-C03F-4BA3-81F2-E1F6D62559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290308"/>
              </p:ext>
            </p:extLst>
          </p:nvPr>
        </p:nvGraphicFramePr>
        <p:xfrm>
          <a:off x="2320925" y="2535238"/>
          <a:ext cx="9032875" cy="3641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D6DEF6-03B0-4733-9D40-5A61C65F31C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>
                <a:solidFill>
                  <a:schemeClr val="accent2"/>
                </a:solidFill>
              </a:rPr>
              <a:t>Over a thousand fewer hit and run vehicles in 2016-17</a:t>
            </a:r>
          </a:p>
        </p:txBody>
      </p:sp>
    </p:spTree>
    <p:extLst>
      <p:ext uri="{BB962C8B-B14F-4D97-AF65-F5344CB8AC3E}">
        <p14:creationId xmlns:p14="http://schemas.microsoft.com/office/powerpoint/2010/main" val="1097112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BEFEA3F-018E-46A6-AD35-9BC27E4B3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Officer attended Scene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CFB33B-C668-48A1-8527-693070BFC8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859013"/>
              </p:ext>
            </p:extLst>
          </p:nvPr>
        </p:nvGraphicFramePr>
        <p:xfrm>
          <a:off x="2320925" y="2535238"/>
          <a:ext cx="9032875" cy="3641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B216B0-A353-4915-B7FC-291C001C641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May reflect real differences in practice</a:t>
            </a:r>
          </a:p>
        </p:txBody>
      </p:sp>
    </p:spTree>
    <p:extLst>
      <p:ext uri="{BB962C8B-B14F-4D97-AF65-F5344CB8AC3E}">
        <p14:creationId xmlns:p14="http://schemas.microsoft.com/office/powerpoint/2010/main" val="1067361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2ED127-B556-4991-A32E-7A2F7895F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Pedestrian Casualty location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5AFA8E1-AD51-4871-B53A-D6A772862A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876167"/>
              </p:ext>
            </p:extLst>
          </p:nvPr>
        </p:nvGraphicFramePr>
        <p:xfrm>
          <a:off x="2320925" y="2535238"/>
          <a:ext cx="9032875" cy="3641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3E72F1A-8E82-4F4E-9FC0-A462B027D17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Possibly related to officers attending less frequently</a:t>
            </a:r>
          </a:p>
        </p:txBody>
      </p:sp>
    </p:spTree>
    <p:extLst>
      <p:ext uri="{BB962C8B-B14F-4D97-AF65-F5344CB8AC3E}">
        <p14:creationId xmlns:p14="http://schemas.microsoft.com/office/powerpoint/2010/main" val="3161282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A12FE68-0DDF-466E-8B19-22BE2D8D98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accent6"/>
                </a:solidFill>
              </a:rPr>
              <a:t>Encouraging reduction in unknown ages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6ADCF9E-1574-445B-A20B-F2195C08ABC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55042149"/>
              </p:ext>
            </p:extLst>
          </p:nvPr>
        </p:nvGraphicFramePr>
        <p:xfrm>
          <a:off x="1625600" y="2524125"/>
          <a:ext cx="4716463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3EBA979-03FB-48D6-A886-EA103AEF0A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More children and senior citizens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8C49BFC-3393-4847-940C-05F0736D5FA5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73496036"/>
              </p:ext>
            </p:extLst>
          </p:nvPr>
        </p:nvGraphicFramePr>
        <p:xfrm>
          <a:off x="6616700" y="2533650"/>
          <a:ext cx="4716463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itle 9">
            <a:extLst>
              <a:ext uri="{FF2B5EF4-FFF2-40B4-BE49-F238E27FC236}">
                <a16:creationId xmlns:a16="http://schemas.microsoft.com/office/drawing/2014/main" id="{FD2A784C-DAC2-4A81-A2E3-A645FCD2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Ages</a:t>
            </a:r>
          </a:p>
        </p:txBody>
      </p:sp>
    </p:spTree>
    <p:extLst>
      <p:ext uri="{BB962C8B-B14F-4D97-AF65-F5344CB8AC3E}">
        <p14:creationId xmlns:p14="http://schemas.microsoft.com/office/powerpoint/2010/main" val="2974679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2AE432D-80C4-4E9C-9E0A-A35F6B291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accent6"/>
                </a:solidFill>
              </a:rPr>
              <a:t>Encouraging reduction in unknown sex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542EA34-1737-4EF8-90E2-EA27B623F19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09692295"/>
              </p:ext>
            </p:extLst>
          </p:nvPr>
        </p:nvGraphicFramePr>
        <p:xfrm>
          <a:off x="1625600" y="2524125"/>
          <a:ext cx="4716463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797E3F-4392-4788-B59C-7872B6991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Increase in rate of reporting females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4D75BA6-E0E3-446E-AAFA-359BC441DDD1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99214245"/>
              </p:ext>
            </p:extLst>
          </p:nvPr>
        </p:nvGraphicFramePr>
        <p:xfrm>
          <a:off x="6616700" y="2533650"/>
          <a:ext cx="4716463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5CE6D8B2-7780-425C-B3E2-2F26F57B8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Sex</a:t>
            </a:r>
          </a:p>
        </p:txBody>
      </p:sp>
    </p:spTree>
    <p:extLst>
      <p:ext uri="{BB962C8B-B14F-4D97-AF65-F5344CB8AC3E}">
        <p14:creationId xmlns:p14="http://schemas.microsoft.com/office/powerpoint/2010/main" val="684727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FF13B1-193B-409F-BE5E-AF8E4C6533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accent2"/>
                </a:solidFill>
              </a:rPr>
              <a:t>Far more reporting of ‘no junction’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AA5E6D2-22D5-494F-AB05-E1CD3AAFD11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69589703"/>
              </p:ext>
            </p:extLst>
          </p:nvPr>
        </p:nvGraphicFramePr>
        <p:xfrm>
          <a:off x="1625600" y="2524125"/>
          <a:ext cx="4716463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7B71D36-72B0-4C4A-99C5-973A4D0DF6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Roundabouts up</a:t>
            </a:r>
          </a:p>
          <a:p>
            <a:r>
              <a:rPr lang="en-GB" dirty="0"/>
              <a:t>Private junctions down most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C8B379D-471E-4129-B572-B3A27614986D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797964579"/>
              </p:ext>
            </p:extLst>
          </p:nvPr>
        </p:nvGraphicFramePr>
        <p:xfrm>
          <a:off x="6616700" y="2533650"/>
          <a:ext cx="4716463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31616FA6-7C9F-412D-B104-26203155D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Junction Detail</a:t>
            </a:r>
          </a:p>
        </p:txBody>
      </p:sp>
    </p:spTree>
    <p:extLst>
      <p:ext uri="{BB962C8B-B14F-4D97-AF65-F5344CB8AC3E}">
        <p14:creationId xmlns:p14="http://schemas.microsoft.com/office/powerpoint/2010/main" val="2263706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32ECA02-E294-4D57-AF74-63676915C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Reduction in 30 reporting</a:t>
            </a:r>
          </a:p>
          <a:p>
            <a:r>
              <a:rPr lang="en-GB" dirty="0"/>
              <a:t>May reflect less reliance on default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D0E446F-1820-4B8D-AD53-989A01440CF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69479118"/>
              </p:ext>
            </p:extLst>
          </p:nvPr>
        </p:nvGraphicFramePr>
        <p:xfrm>
          <a:off x="1625600" y="2524125"/>
          <a:ext cx="4716463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3BE9FD8-86FD-4D53-8F83-FA0FA085CA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40, 50 and 70 all up</a:t>
            </a:r>
          </a:p>
          <a:p>
            <a:r>
              <a:rPr lang="en-GB" dirty="0"/>
              <a:t>20 reported far less frequently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EB81FC8-93F1-44AA-A18F-D77214DA3EB8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02567647"/>
              </p:ext>
            </p:extLst>
          </p:nvPr>
        </p:nvGraphicFramePr>
        <p:xfrm>
          <a:off x="6616700" y="2533650"/>
          <a:ext cx="4716463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ECA83398-0BDB-458A-AAEA-C87ED256E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Limit</a:t>
            </a:r>
          </a:p>
        </p:txBody>
      </p:sp>
    </p:spTree>
    <p:extLst>
      <p:ext uri="{BB962C8B-B14F-4D97-AF65-F5344CB8AC3E}">
        <p14:creationId xmlns:p14="http://schemas.microsoft.com/office/powerpoint/2010/main" val="970351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56B00C-E99F-42E2-BD25-FC7D87F39A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Fewer collisions reported as A or B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30B87BC-BC78-4925-9935-954D3E7C8E3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83416885"/>
              </p:ext>
            </p:extLst>
          </p:nvPr>
        </p:nvGraphicFramePr>
        <p:xfrm>
          <a:off x="1625600" y="2524125"/>
          <a:ext cx="4716463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A5AB0F6-E7CA-4EB5-B78B-14E6A1098E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More collisions reported on Motorways and minor roads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D4F64AA-E699-4D8C-9C88-A8544E6FFAED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536341393"/>
              </p:ext>
            </p:extLst>
          </p:nvPr>
        </p:nvGraphicFramePr>
        <p:xfrm>
          <a:off x="6616700" y="2533650"/>
          <a:ext cx="4716463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E3AD032A-F153-40C2-9033-8D693AAF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Road Class</a:t>
            </a:r>
          </a:p>
        </p:txBody>
      </p:sp>
    </p:spTree>
    <p:extLst>
      <p:ext uri="{BB962C8B-B14F-4D97-AF65-F5344CB8AC3E}">
        <p14:creationId xmlns:p14="http://schemas.microsoft.com/office/powerpoint/2010/main" val="4163506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E24584-8AA9-46A5-81A9-7E3C26BD5E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accent6"/>
                </a:solidFill>
              </a:rPr>
              <a:t>Encouraging reduction in unknown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85D6DB7-CA4A-4B15-9BE6-9BC4E432396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15332450"/>
              </p:ext>
            </p:extLst>
          </p:nvPr>
        </p:nvGraphicFramePr>
        <p:xfrm>
          <a:off x="1625600" y="2524125"/>
          <a:ext cx="4716463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1C0C4AD-29A1-4CE5-982E-32A3016436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Increase in recording of vehicles on footway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9EE7A42-3B3B-48AA-BBE2-2484C88026E2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992179543"/>
              </p:ext>
            </p:extLst>
          </p:nvPr>
        </p:nvGraphicFramePr>
        <p:xfrm>
          <a:off x="6616700" y="2533650"/>
          <a:ext cx="4716463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52A7EA3C-FECC-4E2A-A28F-8AAEB030A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Vehicle Lane Location</a:t>
            </a:r>
          </a:p>
        </p:txBody>
      </p:sp>
    </p:spTree>
    <p:extLst>
      <p:ext uri="{BB962C8B-B14F-4D97-AF65-F5344CB8AC3E}">
        <p14:creationId xmlns:p14="http://schemas.microsoft.com/office/powerpoint/2010/main" val="500249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662DE1-1C55-42E9-89F7-E0D5BC49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Postcodes in 2017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E055E6-C798-459D-BC20-96DE904DD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9190" y="1825625"/>
            <a:ext cx="6081471" cy="4351338"/>
          </a:xfrm>
        </p:spPr>
        <p:txBody>
          <a:bodyPr>
            <a:normAutofit/>
          </a:bodyPr>
          <a:lstStyle/>
          <a:p>
            <a:r>
              <a:rPr lang="en-GB" dirty="0"/>
              <a:t>Dramatic reduction in recording</a:t>
            </a:r>
          </a:p>
          <a:p>
            <a:pPr lvl="1"/>
            <a:r>
              <a:rPr lang="en-GB" dirty="0"/>
              <a:t>Calendar shows GB reporting for all forces</a:t>
            </a:r>
          </a:p>
          <a:p>
            <a:r>
              <a:rPr lang="en-GB" dirty="0"/>
              <a:t>Issue in CRASH V6 identified</a:t>
            </a:r>
          </a:p>
          <a:p>
            <a:pPr lvl="1"/>
            <a:r>
              <a:rPr lang="en-GB" dirty="0"/>
              <a:t>Address Search feature problem where multipart PENTIP address format not used</a:t>
            </a:r>
          </a:p>
          <a:p>
            <a:pPr lvl="1"/>
            <a:r>
              <a:rPr lang="en-GB" dirty="0"/>
              <a:t>Extent of problem varies depending on local practice</a:t>
            </a:r>
          </a:p>
          <a:p>
            <a:r>
              <a:rPr lang="en-GB" dirty="0"/>
              <a:t>Postcode data critical for many uses</a:t>
            </a:r>
          </a:p>
          <a:p>
            <a:pPr lvl="1"/>
            <a:r>
              <a:rPr lang="en-GB" dirty="0"/>
              <a:t>No irrevocable data loss occurred</a:t>
            </a:r>
          </a:p>
          <a:p>
            <a:pPr lvl="1"/>
            <a:r>
              <a:rPr lang="en-GB" dirty="0"/>
              <a:t>Postcode data resupply is possible</a:t>
            </a:r>
          </a:p>
        </p:txBody>
      </p:sp>
      <p:pic>
        <p:nvPicPr>
          <p:cNvPr id="8" name="Picture 7" descr="A picture containing building&#10;&#10;Description automatically generated">
            <a:extLst>
              <a:ext uri="{FF2B5EF4-FFF2-40B4-BE49-F238E27FC236}">
                <a16:creationId xmlns:a16="http://schemas.microsoft.com/office/drawing/2014/main" id="{D8CA749E-9674-4840-8FC8-75BB84C114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6" r="39862" b="10366"/>
          <a:stretch/>
        </p:blipFill>
        <p:spPr>
          <a:xfrm>
            <a:off x="8280661" y="541618"/>
            <a:ext cx="3911339" cy="59512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3066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662DE1-1C55-42E9-89F7-E0D5BC49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Postcode issue resolution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E055E6-C798-459D-BC20-96DE904DD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CRASH fix now implemented, so the issue will not recur</a:t>
            </a:r>
          </a:p>
          <a:p>
            <a:pPr lvl="1"/>
            <a:r>
              <a:rPr lang="en-GB" dirty="0"/>
              <a:t>No issue in V7 of CRASH</a:t>
            </a:r>
          </a:p>
          <a:p>
            <a:r>
              <a:rPr lang="en-GB" dirty="0"/>
              <a:t>Recovered data now successfully migrated</a:t>
            </a:r>
          </a:p>
          <a:p>
            <a:pPr lvl="1"/>
            <a:r>
              <a:rPr lang="en-GB" dirty="0"/>
              <a:t>Test export confirmed most missing postcode data is recoverable</a:t>
            </a:r>
          </a:p>
          <a:p>
            <a:pPr lvl="1"/>
            <a:r>
              <a:rPr lang="en-GB" dirty="0"/>
              <a:t>Work ongoing on final export</a:t>
            </a:r>
          </a:p>
          <a:p>
            <a:r>
              <a:rPr lang="en-GB" dirty="0"/>
              <a:t>Affected statistics will be resupplied</a:t>
            </a:r>
          </a:p>
          <a:p>
            <a:pPr lvl="1"/>
            <a:r>
              <a:rPr lang="en-GB" dirty="0"/>
              <a:t>Large majority missing postcodes should be recovered</a:t>
            </a:r>
          </a:p>
          <a:p>
            <a:pPr lvl="1"/>
            <a:r>
              <a:rPr lang="en-GB" dirty="0"/>
              <a:t>DfT will </a:t>
            </a:r>
            <a:r>
              <a:rPr lang="en-US" dirty="0"/>
              <a:t>assess timeframe and process for resupply</a:t>
            </a:r>
            <a:endParaRPr lang="en-GB" dirty="0"/>
          </a:p>
          <a:p>
            <a:pPr lvl="1"/>
            <a:r>
              <a:rPr lang="en-GB" dirty="0"/>
              <a:t>Exact timeframe not yet confirmed</a:t>
            </a:r>
          </a:p>
        </p:txBody>
      </p:sp>
    </p:spTree>
    <p:extLst>
      <p:ext uri="{BB962C8B-B14F-4D97-AF65-F5344CB8AC3E}">
        <p14:creationId xmlns:p14="http://schemas.microsoft.com/office/powerpoint/2010/main" val="4115535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6D7A7-FEF8-4962-A9C3-FAADB19165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Bruce Walton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3BFEB-7478-4087-B7AC-C006EFFC36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bruce@roadsafetyanalysis.org</a:t>
            </a:r>
          </a:p>
          <a:p>
            <a:r>
              <a:rPr lang="en-GB" dirty="0"/>
              <a:t>01295 731818</a:t>
            </a:r>
          </a:p>
        </p:txBody>
      </p:sp>
    </p:spTree>
    <p:extLst>
      <p:ext uri="{BB962C8B-B14F-4D97-AF65-F5344CB8AC3E}">
        <p14:creationId xmlns:p14="http://schemas.microsoft.com/office/powerpoint/2010/main" val="17801657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  <p:tag name="ARTICULATE_SLIDE_THUMBNAIL_REFRESH" val="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SA-2017-new" id="{A2D2B158-FC2F-45AC-98B6-6F7AE47C91A7}" vid="{3F4CBDE7-D450-466E-A764-FFBBA24D8F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252D23D787B14C8C6353C29A9C7026" ma:contentTypeVersion="13" ma:contentTypeDescription="Create a new document." ma:contentTypeScope="" ma:versionID="ee32b284de04fbcb25292204e4effffe">
  <xsd:schema xmlns:xsd="http://www.w3.org/2001/XMLSchema" xmlns:xs="http://www.w3.org/2001/XMLSchema" xmlns:p="http://schemas.microsoft.com/office/2006/metadata/properties" xmlns:ns2="a318bf16-850d-46a1-b7bf-c51940493954" xmlns:ns3="0a0cdd55-7043-4001-ab48-7789a980510f" targetNamespace="http://schemas.microsoft.com/office/2006/metadata/properties" ma:root="true" ma:fieldsID="7ae793777a01b0a3ccccf0415c9fdaba" ns2:_="" ns3:_="">
    <xsd:import namespace="a318bf16-850d-46a1-b7bf-c51940493954"/>
    <xsd:import namespace="0a0cdd55-7043-4001-ab48-7789a98051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18bf16-850d-46a1-b7bf-c519404939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0cdd55-7043-4001-ab48-7789a980510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873B5A4-2624-4226-A87A-3684C398BB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70FCE0-F801-4A56-B7DD-886B9623D816}"/>
</file>

<file path=customXml/itemProps3.xml><?xml version="1.0" encoding="utf-8"?>
<ds:datastoreItem xmlns:ds="http://schemas.openxmlformats.org/officeDocument/2006/customXml" ds:itemID="{CFDBF02E-84FE-4B87-99D5-8CE338C2280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RSA-2017-new</Template>
  <TotalTime>655</TotalTime>
  <Words>892</Words>
  <Application>Microsoft Office PowerPoint</Application>
  <PresentationFormat>Widescreen</PresentationFormat>
  <Paragraphs>169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Custom Design</vt:lpstr>
      <vt:lpstr>No Gain without pain</vt:lpstr>
      <vt:lpstr>What is CRASH?</vt:lpstr>
      <vt:lpstr>Crash Adoption – early stage</vt:lpstr>
      <vt:lpstr>Crash Adoption – Later stage</vt:lpstr>
      <vt:lpstr>Consequences of change</vt:lpstr>
      <vt:lpstr>Serious Injury</vt:lpstr>
      <vt:lpstr>Hit and Run</vt:lpstr>
      <vt:lpstr>Officer attended Scene</vt:lpstr>
      <vt:lpstr>Pedestrian Casualty location</vt:lpstr>
      <vt:lpstr>Ages</vt:lpstr>
      <vt:lpstr>Sex</vt:lpstr>
      <vt:lpstr>Junction Detail</vt:lpstr>
      <vt:lpstr>Speed Limit</vt:lpstr>
      <vt:lpstr>Road Class</vt:lpstr>
      <vt:lpstr>Vehicle Lane Location</vt:lpstr>
      <vt:lpstr>Postcodes in 2017</vt:lpstr>
      <vt:lpstr>Postcode issue resolution</vt:lpstr>
      <vt:lpstr>Bruce Walton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Walton</dc:creator>
  <cp:lastModifiedBy>Vania Porfirio</cp:lastModifiedBy>
  <cp:revision>26</cp:revision>
  <dcterms:created xsi:type="dcterms:W3CDTF">2019-02-28T14:37:44Z</dcterms:created>
  <dcterms:modified xsi:type="dcterms:W3CDTF">2022-02-10T12:19:29Z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0x010100B9252D23D787B14C8C6353C29A9C7026</vt:lpwstr>
  </property>
  <property fmtid="{D5CDD505-2E9C-101B-9397-08002B2CF9AE}" pid="3" name="ArticulateGUID">
    <vt:lpwstr>085C8032-5153-4E2B-B6F0-60B8BA10423F</vt:lpwstr>
  </property>
  <property fmtid="{D5CDD505-2E9C-101B-9397-08002B2CF9AE}" pid="4" name="ArticulatePath">
    <vt:lpwstr>https://roadsafetyanalysis.sharepoint.com/sites/Training/Shared Documents/Conferences and Events/Analysts Conference 2019/Website presentations/CRASH-Impact-No-Gain-Without-Pain-Bruce-Walton (1)</vt:lpwstr>
  </property>
</Properties>
</file>